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1"/>
  </p:notesMasterIdLst>
  <p:handoutMasterIdLst>
    <p:handoutMasterId r:id="rId22"/>
  </p:handoutMasterIdLst>
  <p:sldIdLst>
    <p:sldId id="268" r:id="rId3"/>
    <p:sldId id="269" r:id="rId4"/>
    <p:sldId id="279" r:id="rId5"/>
    <p:sldId id="280" r:id="rId6"/>
    <p:sldId id="282" r:id="rId7"/>
    <p:sldId id="283" r:id="rId8"/>
    <p:sldId id="284" r:id="rId9"/>
    <p:sldId id="285" r:id="rId10"/>
    <p:sldId id="286" r:id="rId11"/>
    <p:sldId id="288" r:id="rId12"/>
    <p:sldId id="289" r:id="rId13"/>
    <p:sldId id="290" r:id="rId14"/>
    <p:sldId id="291" r:id="rId15"/>
    <p:sldId id="295" r:id="rId16"/>
    <p:sldId id="292" r:id="rId17"/>
    <p:sldId id="293" r:id="rId18"/>
    <p:sldId id="294" r:id="rId19"/>
    <p:sldId id="29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60" d="100"/>
          <a:sy n="60" d="100"/>
        </p:scale>
        <p:origin x="78" y="39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754"/>
    </p:cViewPr>
  </p:sorterViewPr>
  <p:notesViewPr>
    <p:cSldViewPr snapToGrid="0">
      <p:cViewPr varScale="1">
        <p:scale>
          <a:sx n="57" d="100"/>
          <a:sy n="57" d="100"/>
        </p:scale>
        <p:origin x="1764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4FB8F-ED15-48AB-97BD-17129D4E699D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B3739-9081-478F-812E-AE7CE1406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1049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9D437-CD83-4825-AD0D-5E7B341BC79B}" type="datetimeFigureOut">
              <a:rPr lang="en-US" smtClean="0"/>
              <a:t>7/13/2016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CF8BB-EBC7-4B8F-9632-A5A136FBB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369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2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3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4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5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6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7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8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6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7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8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CF8BB-EBC7-4B8F-9632-A5A136FBB88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0316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680B4-16B5-4CA8-AF97-34769952BA72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897031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680B4-16B5-4CA8-AF97-34769952BA72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687696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680B4-16B5-4CA8-AF97-34769952BA72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65015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680B4-16B5-4CA8-AF97-34769952BA72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25527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680B4-16B5-4CA8-AF97-34769952BA72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845058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680B4-16B5-4CA8-AF97-34769952BA72}" type="slidenum">
              <a:rPr lang="en-GB" altLang="en-US" smtClean="0"/>
              <a:pPr/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37147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680B4-16B5-4CA8-AF97-34769952BA72}" type="slidenum">
              <a:rPr lang="en-GB" altLang="en-US" smtClean="0"/>
              <a:pPr/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653919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680B4-16B5-4CA8-AF97-34769952BA72}" type="slidenum">
              <a:rPr lang="en-GB" altLang="en-US" smtClean="0"/>
              <a:pPr/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997646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CF8BB-EBC7-4B8F-9632-A5A136FBB88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072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CF8BB-EBC7-4B8F-9632-A5A136FBB88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420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CF8BB-EBC7-4B8F-9632-A5A136FBB88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050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CF8BB-EBC7-4B8F-9632-A5A136FBB88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296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680B4-16B5-4CA8-AF97-34769952BA72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524655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680B4-16B5-4CA8-AF97-34769952BA72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76029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685800" y="4323177"/>
            <a:ext cx="5486400" cy="30861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680B4-16B5-4CA8-AF97-34769952BA72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31391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680B4-16B5-4CA8-AF97-34769952BA72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19378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680B4-16B5-4CA8-AF97-34769952BA72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99580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55780"/>
            <a:ext cx="6858000" cy="3200400"/>
          </a:xfrm>
        </p:spPr>
        <p:txBody>
          <a:bodyPr anchor="b">
            <a:normAutofit/>
          </a:bodyPr>
          <a:lstStyle>
            <a:lvl1pPr algn="l">
              <a:lnSpc>
                <a:spcPct val="75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956180"/>
            <a:ext cx="6858000" cy="109728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42120" y="380999"/>
            <a:ext cx="2011680" cy="6096001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199" y="380999"/>
            <a:ext cx="7074859" cy="6096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22960"/>
            <a:ext cx="8686800" cy="201168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34640"/>
            <a:ext cx="8686800" cy="109728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8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981200"/>
            <a:ext cx="4572000" cy="44805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81800" y="1981200"/>
            <a:ext cx="4572000" cy="44805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679448"/>
            <a:ext cx="4572000" cy="830487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1200" y="2509935"/>
            <a:ext cx="4572000" cy="39670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1800" y="1679448"/>
            <a:ext cx="4572000" cy="830487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1800" y="2509935"/>
            <a:ext cx="4572000" cy="39670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9420" y="408993"/>
            <a:ext cx="4800937" cy="1828800"/>
          </a:xfrm>
        </p:spPr>
        <p:txBody>
          <a:bodyPr anchor="b">
            <a:no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491" y="381000"/>
            <a:ext cx="5489510" cy="5791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59420" y="2237793"/>
            <a:ext cx="4800937" cy="18288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248" y="384048"/>
            <a:ext cx="4800600" cy="18288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  <a:ln>
            <a:noFill/>
          </a:ln>
        </p:spPr>
        <p:txBody>
          <a:bodyPr tIns="4572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56249" y="2240280"/>
            <a:ext cx="4799140" cy="18288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120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9372600" cy="1295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987419"/>
            <a:ext cx="9372600" cy="4483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631790" y="5691673"/>
            <a:ext cx="280731" cy="778847"/>
          </a:xfrm>
          <a:prstGeom prst="rect">
            <a:avLst/>
          </a:prstGeom>
        </p:spPr>
        <p:txBody>
          <a:bodyPr vert="vert270" lIns="91440" tIns="45720" rIns="91440" bIns="45720" rtlCol="0" anchor="ctr"/>
          <a:lstStyle>
            <a:lvl1pPr algn="l"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631790" y="365125"/>
            <a:ext cx="280730" cy="5139936"/>
          </a:xfrm>
          <a:prstGeom prst="rect">
            <a:avLst/>
          </a:prstGeom>
        </p:spPr>
        <p:txBody>
          <a:bodyPr vert="vert270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3321" y="6268940"/>
            <a:ext cx="722377" cy="201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74320" algn="l" defTabSz="914400" rtl="0" eaLnBrk="1" latinLnBrk="0" hangingPunct="1">
        <a:lnSpc>
          <a:spcPct val="90000"/>
        </a:lnSpc>
        <a:spcBef>
          <a:spcPts val="1200"/>
        </a:spcBef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9410" y="272716"/>
            <a:ext cx="10074443" cy="145361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Coaching Strategies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64114" y="4819244"/>
            <a:ext cx="3709739" cy="1517387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Helene Chan</a:t>
            </a:r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STARTALK 2016</a:t>
            </a:r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UCSB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461" y="2063212"/>
            <a:ext cx="4688181" cy="450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25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340142" y="513348"/>
            <a:ext cx="7283116" cy="803275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4800" dirty="0" smtClean="0">
                <a:solidFill>
                  <a:srgbClr val="FF0000"/>
                </a:solidFill>
              </a:rPr>
              <a:t>Coaching </a:t>
            </a:r>
            <a:r>
              <a:rPr lang="en-GB" altLang="en-US" sz="4800" dirty="0" err="1" smtClean="0">
                <a:solidFill>
                  <a:srgbClr val="FF0000"/>
                </a:solidFill>
              </a:rPr>
              <a:t>behavioUrs</a:t>
            </a:r>
            <a:endParaRPr lang="en-GB" altLang="en-US" sz="4800" dirty="0" smtClean="0">
              <a:solidFill>
                <a:srgbClr val="FF0000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5853" y="1443789"/>
            <a:ext cx="11069052" cy="5414211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lnSpc>
                <a:spcPct val="120000"/>
              </a:lnSpc>
              <a:buFontTx/>
              <a:buChar char="•"/>
            </a:pPr>
            <a:r>
              <a:rPr lang="en-US" altLang="en-US" sz="9000" dirty="0">
                <a:cs typeface="Arial" panose="020B0604020202020204" pitchFamily="34" charset="0"/>
              </a:rPr>
              <a:t>  Understand themselves</a:t>
            </a:r>
          </a:p>
          <a:p>
            <a:pPr eaLnBrk="1" hangingPunct="1">
              <a:lnSpc>
                <a:spcPct val="120000"/>
              </a:lnSpc>
              <a:buFontTx/>
              <a:buChar char="•"/>
            </a:pPr>
            <a:r>
              <a:rPr lang="en-US" altLang="en-US" sz="9000" dirty="0">
                <a:cs typeface="Arial" panose="020B0604020202020204" pitchFamily="34" charset="0"/>
              </a:rPr>
              <a:t>  Have self-control</a:t>
            </a:r>
          </a:p>
          <a:p>
            <a:pPr eaLnBrk="1" hangingPunct="1">
              <a:lnSpc>
                <a:spcPct val="120000"/>
              </a:lnSpc>
              <a:buFontTx/>
              <a:buChar char="•"/>
            </a:pPr>
            <a:r>
              <a:rPr lang="en-US" altLang="en-US" sz="9000" dirty="0">
                <a:cs typeface="Arial" panose="020B0604020202020204" pitchFamily="34" charset="0"/>
              </a:rPr>
              <a:t>  Have empathy</a:t>
            </a:r>
          </a:p>
          <a:p>
            <a:pPr eaLnBrk="1" hangingPunct="1">
              <a:lnSpc>
                <a:spcPct val="120000"/>
              </a:lnSpc>
              <a:buFontTx/>
              <a:buChar char="•"/>
            </a:pPr>
            <a:r>
              <a:rPr lang="en-US" altLang="en-US" sz="9000" dirty="0">
                <a:cs typeface="Arial" panose="020B0604020202020204" pitchFamily="34" charset="0"/>
              </a:rPr>
              <a:t>  Have good ‘social’ skills</a:t>
            </a:r>
          </a:p>
          <a:p>
            <a:pPr eaLnBrk="1" hangingPunct="1">
              <a:lnSpc>
                <a:spcPct val="120000"/>
              </a:lnSpc>
              <a:buFontTx/>
              <a:buChar char="•"/>
            </a:pPr>
            <a:r>
              <a:rPr lang="en-US" altLang="en-US" sz="9000" dirty="0">
                <a:cs typeface="Arial" panose="020B0604020202020204" pitchFamily="34" charset="0"/>
              </a:rPr>
              <a:t>  Respect and value equality and </a:t>
            </a:r>
            <a:r>
              <a:rPr lang="en-US" altLang="en-US" sz="9000" dirty="0" smtClean="0">
                <a:cs typeface="Arial" panose="020B0604020202020204" pitchFamily="34" charset="0"/>
              </a:rPr>
              <a:t>diversity</a:t>
            </a:r>
            <a:endParaRPr lang="en-US" altLang="en-US" sz="9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679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89162" y="320508"/>
            <a:ext cx="7488238" cy="80327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4800" dirty="0" smtClean="0">
                <a:solidFill>
                  <a:srgbClr val="FF0000"/>
                </a:solidFill>
                <a:cs typeface="Arial" panose="020B0604020202020204" pitchFamily="34" charset="0"/>
              </a:rPr>
              <a:t>Coaching </a:t>
            </a:r>
            <a:r>
              <a:rPr lang="en-GB" altLang="en-US" sz="4800" dirty="0" smtClean="0">
                <a:solidFill>
                  <a:srgbClr val="FF0000"/>
                </a:solidFill>
                <a:cs typeface="Arial" panose="020B0604020202020204" pitchFamily="34" charset="0"/>
              </a:rPr>
              <a:t>behaviours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6884" y="1637131"/>
            <a:ext cx="12079705" cy="4715542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3600" dirty="0">
                <a:cs typeface="Arial" panose="020B0604020202020204" pitchFamily="34" charset="0"/>
              </a:rPr>
              <a:t>  Show interest in people and what they are doing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3600" dirty="0">
                <a:cs typeface="Arial" panose="020B0604020202020204" pitchFamily="34" charset="0"/>
              </a:rPr>
              <a:t>  Challenge and stretch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3600" dirty="0">
                <a:cs typeface="Arial" panose="020B0604020202020204" pitchFamily="34" charset="0"/>
              </a:rPr>
              <a:t>  Generate commitment to moving forward 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3600" dirty="0">
                <a:cs typeface="Arial" panose="020B0604020202020204" pitchFamily="34" charset="0"/>
              </a:rPr>
              <a:t>  Encourage people to develop options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3600" dirty="0">
                <a:cs typeface="Arial" panose="020B0604020202020204" pitchFamily="34" charset="0"/>
              </a:rPr>
              <a:t>  Change perceptions – help people see things differently,</a:t>
            </a:r>
            <a:br>
              <a:rPr lang="en-US" altLang="en-US" sz="3600" dirty="0">
                <a:cs typeface="Arial" panose="020B0604020202020204" pitchFamily="34" charset="0"/>
              </a:rPr>
            </a:br>
            <a:r>
              <a:rPr lang="en-US" altLang="en-US" sz="3600" dirty="0">
                <a:cs typeface="Arial" panose="020B0604020202020204" pitchFamily="34" charset="0"/>
              </a:rPr>
              <a:t>   lower fear</a:t>
            </a:r>
            <a:endParaRPr lang="en-GB" altLang="en-US" sz="36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3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638341" y="425117"/>
            <a:ext cx="6585870" cy="80327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4800" dirty="0" smtClean="0">
                <a:solidFill>
                  <a:srgbClr val="FF0000"/>
                </a:solidFill>
                <a:cs typeface="Arial" panose="020B0604020202020204" pitchFamily="34" charset="0"/>
              </a:rPr>
              <a:t>Coaching </a:t>
            </a:r>
            <a:r>
              <a:rPr lang="en-GB" altLang="en-US" sz="4800" dirty="0" smtClean="0">
                <a:solidFill>
                  <a:srgbClr val="FF0000"/>
                </a:solidFill>
                <a:cs typeface="Arial" panose="020B0604020202020204" pitchFamily="34" charset="0"/>
              </a:rPr>
              <a:t>contract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55031" y="1253626"/>
            <a:ext cx="9914021" cy="5461166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3600" dirty="0">
                <a:cs typeface="Arial" panose="020B0604020202020204" pitchFamily="34" charset="0"/>
              </a:rPr>
              <a:t>  Agree length of session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GB" altLang="en-US" sz="3600" dirty="0">
                <a:cs typeface="Arial" panose="020B0604020202020204" pitchFamily="34" charset="0"/>
              </a:rPr>
              <a:t>  Number and purpose of sessions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GB" altLang="en-US" sz="3600" dirty="0">
                <a:cs typeface="Arial" panose="020B0604020202020204" pitchFamily="34" charset="0"/>
              </a:rPr>
              <a:t>  Confidentiality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GB" altLang="en-US" sz="3600" dirty="0">
                <a:cs typeface="Arial" panose="020B0604020202020204" pitchFamily="34" charset="0"/>
              </a:rPr>
              <a:t>  Level of support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GB" altLang="en-US" sz="3600" dirty="0">
                <a:cs typeface="Arial" panose="020B0604020202020204" pitchFamily="34" charset="0"/>
              </a:rPr>
              <a:t>  Advice or not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GB" altLang="en-US" sz="3600" dirty="0">
                <a:cs typeface="Arial" panose="020B0604020202020204" pitchFamily="34" charset="0"/>
              </a:rPr>
              <a:t>  Environment 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GB" altLang="en-US" sz="3600" dirty="0">
                <a:cs typeface="Arial" panose="020B0604020202020204" pitchFamily="34" charset="0"/>
              </a:rPr>
              <a:t>  Contact between sessions and review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5153" y="2213059"/>
            <a:ext cx="3349542" cy="334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4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167730" y="525630"/>
            <a:ext cx="4692901" cy="803275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4800" dirty="0" smtClean="0">
                <a:solidFill>
                  <a:srgbClr val="FF0000"/>
                </a:solidFill>
              </a:rPr>
              <a:t>GROW steps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59831" y="2060743"/>
            <a:ext cx="9096459" cy="4462295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</a:pPr>
            <a:r>
              <a:rPr lang="en-US" altLang="en-US" sz="3600" dirty="0">
                <a:solidFill>
                  <a:srgbClr val="A5006B"/>
                </a:solidFill>
                <a:cs typeface="Arial" panose="020B0604020202020204" pitchFamily="34" charset="0"/>
              </a:rPr>
              <a:t>G</a:t>
            </a:r>
            <a:r>
              <a:rPr lang="en-US" altLang="en-US" sz="3600" dirty="0">
                <a:solidFill>
                  <a:srgbClr val="400080"/>
                </a:solidFill>
                <a:cs typeface="Arial" panose="020B0604020202020204" pitchFamily="34" charset="0"/>
              </a:rPr>
              <a:t> – </a:t>
            </a:r>
            <a:r>
              <a:rPr lang="en-US" altLang="en-US" sz="3600" dirty="0">
                <a:cs typeface="Arial" panose="020B0604020202020204" pitchFamily="34" charset="0"/>
              </a:rPr>
              <a:t>GOAL: What do you want?</a:t>
            </a:r>
          </a:p>
          <a:p>
            <a:pPr eaLnBrk="1" hangingPunct="1">
              <a:lnSpc>
                <a:spcPct val="100000"/>
              </a:lnSpc>
            </a:pPr>
            <a:r>
              <a:rPr lang="en-US" altLang="en-US" sz="3600" dirty="0">
                <a:solidFill>
                  <a:srgbClr val="A5006B"/>
                </a:solidFill>
                <a:cs typeface="Arial" panose="020B0604020202020204" pitchFamily="34" charset="0"/>
              </a:rPr>
              <a:t>R</a:t>
            </a:r>
            <a:r>
              <a:rPr lang="en-US" altLang="en-US" sz="3600" dirty="0">
                <a:solidFill>
                  <a:srgbClr val="400080"/>
                </a:solidFill>
                <a:cs typeface="Arial" panose="020B0604020202020204" pitchFamily="34" charset="0"/>
              </a:rPr>
              <a:t> – </a:t>
            </a:r>
            <a:r>
              <a:rPr lang="en-US" altLang="en-US" sz="3600" dirty="0">
                <a:cs typeface="Arial" panose="020B0604020202020204" pitchFamily="34" charset="0"/>
              </a:rPr>
              <a:t>REALITY: What is happening now</a:t>
            </a:r>
            <a:r>
              <a:rPr lang="en-US" altLang="en-US" sz="3600" dirty="0">
                <a:solidFill>
                  <a:srgbClr val="400080"/>
                </a:solidFill>
                <a:cs typeface="Arial" panose="020B0604020202020204" pitchFamily="34" charset="0"/>
              </a:rPr>
              <a:t>?</a:t>
            </a:r>
          </a:p>
          <a:p>
            <a:pPr eaLnBrk="1" hangingPunct="1">
              <a:lnSpc>
                <a:spcPct val="100000"/>
              </a:lnSpc>
            </a:pPr>
            <a:r>
              <a:rPr lang="en-US" altLang="en-US" sz="3600" dirty="0">
                <a:solidFill>
                  <a:srgbClr val="A5006B"/>
                </a:solidFill>
                <a:cs typeface="Arial" panose="020B0604020202020204" pitchFamily="34" charset="0"/>
              </a:rPr>
              <a:t>O</a:t>
            </a:r>
            <a:r>
              <a:rPr lang="en-US" altLang="en-US" sz="3600" dirty="0">
                <a:solidFill>
                  <a:srgbClr val="400080"/>
                </a:solidFill>
                <a:cs typeface="Arial" panose="020B0604020202020204" pitchFamily="34" charset="0"/>
              </a:rPr>
              <a:t> – </a:t>
            </a:r>
            <a:r>
              <a:rPr lang="en-US" altLang="en-US" sz="3600" dirty="0">
                <a:cs typeface="Arial" panose="020B0604020202020204" pitchFamily="34" charset="0"/>
              </a:rPr>
              <a:t>OPTIONS: What could you do?</a:t>
            </a:r>
          </a:p>
          <a:p>
            <a:pPr eaLnBrk="1" hangingPunct="1">
              <a:lnSpc>
                <a:spcPct val="100000"/>
              </a:lnSpc>
            </a:pPr>
            <a:r>
              <a:rPr lang="en-US" altLang="en-US" sz="3600" dirty="0">
                <a:solidFill>
                  <a:srgbClr val="A5006B"/>
                </a:solidFill>
                <a:cs typeface="Arial" panose="020B0604020202020204" pitchFamily="34" charset="0"/>
              </a:rPr>
              <a:t>W</a:t>
            </a:r>
            <a:r>
              <a:rPr lang="en-US" altLang="en-US" sz="3600" dirty="0">
                <a:solidFill>
                  <a:srgbClr val="400080"/>
                </a:solidFill>
                <a:cs typeface="Arial" panose="020B0604020202020204" pitchFamily="34" charset="0"/>
              </a:rPr>
              <a:t> – </a:t>
            </a:r>
            <a:r>
              <a:rPr lang="en-US" altLang="en-US" sz="3600" dirty="0">
                <a:cs typeface="Arial" panose="020B0604020202020204" pitchFamily="34" charset="0"/>
              </a:rPr>
              <a:t>WILL: What will you do?</a:t>
            </a:r>
            <a:endParaRPr lang="en-GB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13225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07735" y="82535"/>
            <a:ext cx="5689474" cy="803275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4800" dirty="0" smtClean="0">
                <a:solidFill>
                  <a:srgbClr val="FF0000"/>
                </a:solidFill>
              </a:rPr>
              <a:t>The GROW model</a:t>
            </a:r>
          </a:p>
        </p:txBody>
      </p:sp>
      <p:grpSp>
        <p:nvGrpSpPr>
          <p:cNvPr id="23555" name="Group 70"/>
          <p:cNvGrpSpPr>
            <a:grpSpLocks/>
          </p:cNvGrpSpPr>
          <p:nvPr/>
        </p:nvGrpSpPr>
        <p:grpSpPr bwMode="auto">
          <a:xfrm>
            <a:off x="606176" y="1090866"/>
            <a:ext cx="11954791" cy="5542545"/>
            <a:chOff x="224" y="912"/>
            <a:chExt cx="5537" cy="2807"/>
          </a:xfrm>
        </p:grpSpPr>
        <p:grpSp>
          <p:nvGrpSpPr>
            <p:cNvPr id="23557" name="Group 71"/>
            <p:cNvGrpSpPr>
              <a:grpSpLocks/>
            </p:cNvGrpSpPr>
            <p:nvPr/>
          </p:nvGrpSpPr>
          <p:grpSpPr bwMode="auto">
            <a:xfrm>
              <a:off x="1955" y="1503"/>
              <a:ext cx="1405" cy="1916"/>
              <a:chOff x="1968" y="1490"/>
              <a:chExt cx="1405" cy="1916"/>
            </a:xfrm>
          </p:grpSpPr>
          <p:sp>
            <p:nvSpPr>
              <p:cNvPr id="23573" name="Freeform 72"/>
              <p:cNvSpPr>
                <a:spLocks/>
              </p:cNvSpPr>
              <p:nvPr/>
            </p:nvSpPr>
            <p:spPr bwMode="auto">
              <a:xfrm>
                <a:off x="1968" y="1490"/>
                <a:ext cx="1405" cy="1916"/>
              </a:xfrm>
              <a:custGeom>
                <a:avLst/>
                <a:gdLst>
                  <a:gd name="T0" fmla="*/ 460 w 1405"/>
                  <a:gd name="T1" fmla="*/ 1701 h 1916"/>
                  <a:gd name="T2" fmla="*/ 206 w 1405"/>
                  <a:gd name="T3" fmla="*/ 1484 h 1916"/>
                  <a:gd name="T4" fmla="*/ 105 w 1405"/>
                  <a:gd name="T5" fmla="*/ 1266 h 1916"/>
                  <a:gd name="T6" fmla="*/ 70 w 1405"/>
                  <a:gd name="T7" fmla="*/ 1011 h 1916"/>
                  <a:gd name="T8" fmla="*/ 37 w 1405"/>
                  <a:gd name="T9" fmla="*/ 782 h 1916"/>
                  <a:gd name="T10" fmla="*/ 0 w 1405"/>
                  <a:gd name="T11" fmla="*/ 577 h 1916"/>
                  <a:gd name="T12" fmla="*/ 18 w 1405"/>
                  <a:gd name="T13" fmla="*/ 514 h 1916"/>
                  <a:gd name="T14" fmla="*/ 125 w 1405"/>
                  <a:gd name="T15" fmla="*/ 468 h 1916"/>
                  <a:gd name="T16" fmla="*/ 212 w 1405"/>
                  <a:gd name="T17" fmla="*/ 493 h 1916"/>
                  <a:gd name="T18" fmla="*/ 291 w 1405"/>
                  <a:gd name="T19" fmla="*/ 563 h 1916"/>
                  <a:gd name="T20" fmla="*/ 336 w 1405"/>
                  <a:gd name="T21" fmla="*/ 628 h 1916"/>
                  <a:gd name="T22" fmla="*/ 369 w 1405"/>
                  <a:gd name="T23" fmla="*/ 704 h 1916"/>
                  <a:gd name="T24" fmla="*/ 403 w 1405"/>
                  <a:gd name="T25" fmla="*/ 659 h 1916"/>
                  <a:gd name="T26" fmla="*/ 430 w 1405"/>
                  <a:gd name="T27" fmla="*/ 619 h 1916"/>
                  <a:gd name="T28" fmla="*/ 441 w 1405"/>
                  <a:gd name="T29" fmla="*/ 475 h 1916"/>
                  <a:gd name="T30" fmla="*/ 474 w 1405"/>
                  <a:gd name="T31" fmla="*/ 390 h 1916"/>
                  <a:gd name="T32" fmla="*/ 506 w 1405"/>
                  <a:gd name="T33" fmla="*/ 311 h 1916"/>
                  <a:gd name="T34" fmla="*/ 541 w 1405"/>
                  <a:gd name="T35" fmla="*/ 191 h 1916"/>
                  <a:gd name="T36" fmla="*/ 576 w 1405"/>
                  <a:gd name="T37" fmla="*/ 121 h 1916"/>
                  <a:gd name="T38" fmla="*/ 626 w 1405"/>
                  <a:gd name="T39" fmla="*/ 72 h 1916"/>
                  <a:gd name="T40" fmla="*/ 689 w 1405"/>
                  <a:gd name="T41" fmla="*/ 41 h 1916"/>
                  <a:gd name="T42" fmla="*/ 773 w 1405"/>
                  <a:gd name="T43" fmla="*/ 50 h 1916"/>
                  <a:gd name="T44" fmla="*/ 830 w 1405"/>
                  <a:gd name="T45" fmla="*/ 34 h 1916"/>
                  <a:gd name="T46" fmla="*/ 879 w 1405"/>
                  <a:gd name="T47" fmla="*/ 10 h 1916"/>
                  <a:gd name="T48" fmla="*/ 932 w 1405"/>
                  <a:gd name="T49" fmla="*/ 0 h 1916"/>
                  <a:gd name="T50" fmla="*/ 973 w 1405"/>
                  <a:gd name="T51" fmla="*/ 5 h 1916"/>
                  <a:gd name="T52" fmla="*/ 1015 w 1405"/>
                  <a:gd name="T53" fmla="*/ 29 h 1916"/>
                  <a:gd name="T54" fmla="*/ 1055 w 1405"/>
                  <a:gd name="T55" fmla="*/ 83 h 1916"/>
                  <a:gd name="T56" fmla="*/ 1093 w 1405"/>
                  <a:gd name="T57" fmla="*/ 107 h 1916"/>
                  <a:gd name="T58" fmla="*/ 1150 w 1405"/>
                  <a:gd name="T59" fmla="*/ 94 h 1916"/>
                  <a:gd name="T60" fmla="*/ 1188 w 1405"/>
                  <a:gd name="T61" fmla="*/ 98 h 1916"/>
                  <a:gd name="T62" fmla="*/ 1214 w 1405"/>
                  <a:gd name="T63" fmla="*/ 118 h 1916"/>
                  <a:gd name="T64" fmla="*/ 1239 w 1405"/>
                  <a:gd name="T65" fmla="*/ 153 h 1916"/>
                  <a:gd name="T66" fmla="*/ 1259 w 1405"/>
                  <a:gd name="T67" fmla="*/ 230 h 1916"/>
                  <a:gd name="T68" fmla="*/ 1267 w 1405"/>
                  <a:gd name="T69" fmla="*/ 405 h 1916"/>
                  <a:gd name="T70" fmla="*/ 1294 w 1405"/>
                  <a:gd name="T71" fmla="*/ 493 h 1916"/>
                  <a:gd name="T72" fmla="*/ 1335 w 1405"/>
                  <a:gd name="T73" fmla="*/ 575 h 1916"/>
                  <a:gd name="T74" fmla="*/ 1375 w 1405"/>
                  <a:gd name="T75" fmla="*/ 785 h 1916"/>
                  <a:gd name="T76" fmla="*/ 1377 w 1405"/>
                  <a:gd name="T77" fmla="*/ 953 h 1916"/>
                  <a:gd name="T78" fmla="*/ 1395 w 1405"/>
                  <a:gd name="T79" fmla="*/ 1071 h 1916"/>
                  <a:gd name="T80" fmla="*/ 1402 w 1405"/>
                  <a:gd name="T81" fmla="*/ 1167 h 1916"/>
                  <a:gd name="T82" fmla="*/ 1382 w 1405"/>
                  <a:gd name="T83" fmla="*/ 1280 h 1916"/>
                  <a:gd name="T84" fmla="*/ 1254 w 1405"/>
                  <a:gd name="T85" fmla="*/ 1667 h 1916"/>
                  <a:gd name="T86" fmla="*/ 720 w 1405"/>
                  <a:gd name="T87" fmla="*/ 1915 h 191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405" h="1916">
                    <a:moveTo>
                      <a:pt x="538" y="1786"/>
                    </a:moveTo>
                    <a:lnTo>
                      <a:pt x="460" y="1701"/>
                    </a:lnTo>
                    <a:lnTo>
                      <a:pt x="319" y="1575"/>
                    </a:lnTo>
                    <a:lnTo>
                      <a:pt x="206" y="1484"/>
                    </a:lnTo>
                    <a:lnTo>
                      <a:pt x="113" y="1330"/>
                    </a:lnTo>
                    <a:lnTo>
                      <a:pt x="105" y="1266"/>
                    </a:lnTo>
                    <a:lnTo>
                      <a:pt x="75" y="1124"/>
                    </a:lnTo>
                    <a:lnTo>
                      <a:pt x="70" y="1011"/>
                    </a:lnTo>
                    <a:lnTo>
                      <a:pt x="46" y="861"/>
                    </a:lnTo>
                    <a:lnTo>
                      <a:pt x="37" y="782"/>
                    </a:lnTo>
                    <a:lnTo>
                      <a:pt x="14" y="672"/>
                    </a:lnTo>
                    <a:lnTo>
                      <a:pt x="0" y="577"/>
                    </a:lnTo>
                    <a:lnTo>
                      <a:pt x="1" y="544"/>
                    </a:lnTo>
                    <a:lnTo>
                      <a:pt x="18" y="514"/>
                    </a:lnTo>
                    <a:lnTo>
                      <a:pt x="66" y="479"/>
                    </a:lnTo>
                    <a:lnTo>
                      <a:pt x="125" y="468"/>
                    </a:lnTo>
                    <a:lnTo>
                      <a:pt x="170" y="477"/>
                    </a:lnTo>
                    <a:lnTo>
                      <a:pt x="212" y="493"/>
                    </a:lnTo>
                    <a:lnTo>
                      <a:pt x="257" y="523"/>
                    </a:lnTo>
                    <a:lnTo>
                      <a:pt x="291" y="563"/>
                    </a:lnTo>
                    <a:lnTo>
                      <a:pt x="313" y="594"/>
                    </a:lnTo>
                    <a:lnTo>
                      <a:pt x="336" y="628"/>
                    </a:lnTo>
                    <a:lnTo>
                      <a:pt x="357" y="665"/>
                    </a:lnTo>
                    <a:lnTo>
                      <a:pt x="369" y="704"/>
                    </a:lnTo>
                    <a:lnTo>
                      <a:pt x="388" y="799"/>
                    </a:lnTo>
                    <a:lnTo>
                      <a:pt x="403" y="659"/>
                    </a:lnTo>
                    <a:lnTo>
                      <a:pt x="412" y="635"/>
                    </a:lnTo>
                    <a:lnTo>
                      <a:pt x="430" y="619"/>
                    </a:lnTo>
                    <a:lnTo>
                      <a:pt x="430" y="547"/>
                    </a:lnTo>
                    <a:lnTo>
                      <a:pt x="441" y="475"/>
                    </a:lnTo>
                    <a:lnTo>
                      <a:pt x="469" y="423"/>
                    </a:lnTo>
                    <a:lnTo>
                      <a:pt x="474" y="390"/>
                    </a:lnTo>
                    <a:lnTo>
                      <a:pt x="482" y="354"/>
                    </a:lnTo>
                    <a:lnTo>
                      <a:pt x="506" y="311"/>
                    </a:lnTo>
                    <a:lnTo>
                      <a:pt x="527" y="278"/>
                    </a:lnTo>
                    <a:lnTo>
                      <a:pt x="541" y="191"/>
                    </a:lnTo>
                    <a:lnTo>
                      <a:pt x="554" y="159"/>
                    </a:lnTo>
                    <a:lnTo>
                      <a:pt x="576" y="121"/>
                    </a:lnTo>
                    <a:lnTo>
                      <a:pt x="599" y="98"/>
                    </a:lnTo>
                    <a:lnTo>
                      <a:pt x="626" y="72"/>
                    </a:lnTo>
                    <a:lnTo>
                      <a:pt x="656" y="53"/>
                    </a:lnTo>
                    <a:lnTo>
                      <a:pt x="689" y="41"/>
                    </a:lnTo>
                    <a:lnTo>
                      <a:pt x="728" y="38"/>
                    </a:lnTo>
                    <a:lnTo>
                      <a:pt x="773" y="50"/>
                    </a:lnTo>
                    <a:lnTo>
                      <a:pt x="801" y="66"/>
                    </a:lnTo>
                    <a:lnTo>
                      <a:pt x="830" y="34"/>
                    </a:lnTo>
                    <a:lnTo>
                      <a:pt x="851" y="20"/>
                    </a:lnTo>
                    <a:lnTo>
                      <a:pt x="879" y="10"/>
                    </a:lnTo>
                    <a:lnTo>
                      <a:pt x="915" y="1"/>
                    </a:lnTo>
                    <a:lnTo>
                      <a:pt x="932" y="0"/>
                    </a:lnTo>
                    <a:lnTo>
                      <a:pt x="955" y="1"/>
                    </a:lnTo>
                    <a:lnTo>
                      <a:pt x="973" y="5"/>
                    </a:lnTo>
                    <a:lnTo>
                      <a:pt x="994" y="11"/>
                    </a:lnTo>
                    <a:lnTo>
                      <a:pt x="1015" y="29"/>
                    </a:lnTo>
                    <a:lnTo>
                      <a:pt x="1039" y="49"/>
                    </a:lnTo>
                    <a:lnTo>
                      <a:pt x="1055" y="83"/>
                    </a:lnTo>
                    <a:lnTo>
                      <a:pt x="1064" y="121"/>
                    </a:lnTo>
                    <a:lnTo>
                      <a:pt x="1093" y="107"/>
                    </a:lnTo>
                    <a:lnTo>
                      <a:pt x="1128" y="96"/>
                    </a:lnTo>
                    <a:lnTo>
                      <a:pt x="1150" y="94"/>
                    </a:lnTo>
                    <a:lnTo>
                      <a:pt x="1171" y="95"/>
                    </a:lnTo>
                    <a:lnTo>
                      <a:pt x="1188" y="98"/>
                    </a:lnTo>
                    <a:lnTo>
                      <a:pt x="1204" y="107"/>
                    </a:lnTo>
                    <a:lnTo>
                      <a:pt x="1214" y="118"/>
                    </a:lnTo>
                    <a:lnTo>
                      <a:pt x="1226" y="133"/>
                    </a:lnTo>
                    <a:lnTo>
                      <a:pt x="1239" y="153"/>
                    </a:lnTo>
                    <a:lnTo>
                      <a:pt x="1245" y="171"/>
                    </a:lnTo>
                    <a:lnTo>
                      <a:pt x="1259" y="230"/>
                    </a:lnTo>
                    <a:lnTo>
                      <a:pt x="1260" y="285"/>
                    </a:lnTo>
                    <a:lnTo>
                      <a:pt x="1267" y="405"/>
                    </a:lnTo>
                    <a:lnTo>
                      <a:pt x="1257" y="475"/>
                    </a:lnTo>
                    <a:lnTo>
                      <a:pt x="1294" y="493"/>
                    </a:lnTo>
                    <a:lnTo>
                      <a:pt x="1315" y="521"/>
                    </a:lnTo>
                    <a:lnTo>
                      <a:pt x="1335" y="575"/>
                    </a:lnTo>
                    <a:lnTo>
                      <a:pt x="1358" y="676"/>
                    </a:lnTo>
                    <a:lnTo>
                      <a:pt x="1375" y="785"/>
                    </a:lnTo>
                    <a:lnTo>
                      <a:pt x="1382" y="896"/>
                    </a:lnTo>
                    <a:lnTo>
                      <a:pt x="1377" y="953"/>
                    </a:lnTo>
                    <a:lnTo>
                      <a:pt x="1380" y="1014"/>
                    </a:lnTo>
                    <a:lnTo>
                      <a:pt x="1395" y="1071"/>
                    </a:lnTo>
                    <a:lnTo>
                      <a:pt x="1404" y="1120"/>
                    </a:lnTo>
                    <a:lnTo>
                      <a:pt x="1402" y="1167"/>
                    </a:lnTo>
                    <a:lnTo>
                      <a:pt x="1402" y="1201"/>
                    </a:lnTo>
                    <a:lnTo>
                      <a:pt x="1382" y="1280"/>
                    </a:lnTo>
                    <a:lnTo>
                      <a:pt x="1325" y="1447"/>
                    </a:lnTo>
                    <a:lnTo>
                      <a:pt x="1254" y="1667"/>
                    </a:lnTo>
                    <a:lnTo>
                      <a:pt x="1115" y="1886"/>
                    </a:lnTo>
                    <a:lnTo>
                      <a:pt x="720" y="1915"/>
                    </a:lnTo>
                    <a:lnTo>
                      <a:pt x="538" y="1786"/>
                    </a:lnTo>
                  </a:path>
                </a:pathLst>
              </a:custGeom>
              <a:solidFill>
                <a:srgbClr val="FF9F9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4" name="Freeform 73"/>
              <p:cNvSpPr>
                <a:spLocks/>
              </p:cNvSpPr>
              <p:nvPr/>
            </p:nvSpPr>
            <p:spPr bwMode="auto">
              <a:xfrm>
                <a:off x="3066" y="1965"/>
                <a:ext cx="157" cy="625"/>
              </a:xfrm>
              <a:custGeom>
                <a:avLst/>
                <a:gdLst>
                  <a:gd name="T0" fmla="*/ 156 w 157"/>
                  <a:gd name="T1" fmla="*/ 3 h 625"/>
                  <a:gd name="T2" fmla="*/ 112 w 157"/>
                  <a:gd name="T3" fmla="*/ 0 h 625"/>
                  <a:gd name="T4" fmla="*/ 73 w 157"/>
                  <a:gd name="T5" fmla="*/ 7 h 625"/>
                  <a:gd name="T6" fmla="*/ 46 w 157"/>
                  <a:gd name="T7" fmla="*/ 20 h 625"/>
                  <a:gd name="T8" fmla="*/ 18 w 157"/>
                  <a:gd name="T9" fmla="*/ 52 h 625"/>
                  <a:gd name="T10" fmla="*/ 7 w 157"/>
                  <a:gd name="T11" fmla="*/ 89 h 625"/>
                  <a:gd name="T12" fmla="*/ 0 w 157"/>
                  <a:gd name="T13" fmla="*/ 134 h 625"/>
                  <a:gd name="T14" fmla="*/ 4 w 157"/>
                  <a:gd name="T15" fmla="*/ 184 h 625"/>
                  <a:gd name="T16" fmla="*/ 19 w 157"/>
                  <a:gd name="T17" fmla="*/ 228 h 625"/>
                  <a:gd name="T18" fmla="*/ 36 w 157"/>
                  <a:gd name="T19" fmla="*/ 270 h 625"/>
                  <a:gd name="T20" fmla="*/ 25 w 157"/>
                  <a:gd name="T21" fmla="*/ 301 h 625"/>
                  <a:gd name="T22" fmla="*/ 14 w 157"/>
                  <a:gd name="T23" fmla="*/ 332 h 625"/>
                  <a:gd name="T24" fmla="*/ 4 w 157"/>
                  <a:gd name="T25" fmla="*/ 372 h 625"/>
                  <a:gd name="T26" fmla="*/ 1 w 157"/>
                  <a:gd name="T27" fmla="*/ 402 h 625"/>
                  <a:gd name="T28" fmla="*/ 4 w 157"/>
                  <a:gd name="T29" fmla="*/ 446 h 625"/>
                  <a:gd name="T30" fmla="*/ 7 w 157"/>
                  <a:gd name="T31" fmla="*/ 469 h 625"/>
                  <a:gd name="T32" fmla="*/ 5 w 157"/>
                  <a:gd name="T33" fmla="*/ 513 h 625"/>
                  <a:gd name="T34" fmla="*/ 19 w 157"/>
                  <a:gd name="T35" fmla="*/ 555 h 625"/>
                  <a:gd name="T36" fmla="*/ 43 w 157"/>
                  <a:gd name="T37" fmla="*/ 599 h 625"/>
                  <a:gd name="T38" fmla="*/ 64 w 157"/>
                  <a:gd name="T39" fmla="*/ 624 h 62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57" h="625">
                    <a:moveTo>
                      <a:pt x="156" y="3"/>
                    </a:moveTo>
                    <a:lnTo>
                      <a:pt x="112" y="0"/>
                    </a:lnTo>
                    <a:lnTo>
                      <a:pt x="73" y="7"/>
                    </a:lnTo>
                    <a:lnTo>
                      <a:pt x="46" y="20"/>
                    </a:lnTo>
                    <a:lnTo>
                      <a:pt x="18" y="52"/>
                    </a:lnTo>
                    <a:lnTo>
                      <a:pt x="7" y="89"/>
                    </a:lnTo>
                    <a:lnTo>
                      <a:pt x="0" y="134"/>
                    </a:lnTo>
                    <a:lnTo>
                      <a:pt x="4" y="184"/>
                    </a:lnTo>
                    <a:lnTo>
                      <a:pt x="19" y="228"/>
                    </a:lnTo>
                    <a:lnTo>
                      <a:pt x="36" y="270"/>
                    </a:lnTo>
                    <a:lnTo>
                      <a:pt x="25" y="301"/>
                    </a:lnTo>
                    <a:lnTo>
                      <a:pt x="14" y="332"/>
                    </a:lnTo>
                    <a:lnTo>
                      <a:pt x="4" y="372"/>
                    </a:lnTo>
                    <a:lnTo>
                      <a:pt x="1" y="402"/>
                    </a:lnTo>
                    <a:lnTo>
                      <a:pt x="4" y="446"/>
                    </a:lnTo>
                    <a:lnTo>
                      <a:pt x="7" y="469"/>
                    </a:lnTo>
                    <a:lnTo>
                      <a:pt x="5" y="513"/>
                    </a:lnTo>
                    <a:lnTo>
                      <a:pt x="19" y="555"/>
                    </a:lnTo>
                    <a:lnTo>
                      <a:pt x="43" y="599"/>
                    </a:lnTo>
                    <a:lnTo>
                      <a:pt x="64" y="624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5" name="Freeform 74"/>
              <p:cNvSpPr>
                <a:spLocks/>
              </p:cNvSpPr>
              <p:nvPr/>
            </p:nvSpPr>
            <p:spPr bwMode="auto">
              <a:xfrm>
                <a:off x="2877" y="1612"/>
                <a:ext cx="156" cy="719"/>
              </a:xfrm>
              <a:custGeom>
                <a:avLst/>
                <a:gdLst>
                  <a:gd name="T0" fmla="*/ 155 w 156"/>
                  <a:gd name="T1" fmla="*/ 0 h 719"/>
                  <a:gd name="T2" fmla="*/ 136 w 156"/>
                  <a:gd name="T3" fmla="*/ 13 h 719"/>
                  <a:gd name="T4" fmla="*/ 115 w 156"/>
                  <a:gd name="T5" fmla="*/ 28 h 719"/>
                  <a:gd name="T6" fmla="*/ 100 w 156"/>
                  <a:gd name="T7" fmla="*/ 47 h 719"/>
                  <a:gd name="T8" fmla="*/ 89 w 156"/>
                  <a:gd name="T9" fmla="*/ 63 h 719"/>
                  <a:gd name="T10" fmla="*/ 80 w 156"/>
                  <a:gd name="T11" fmla="*/ 83 h 719"/>
                  <a:gd name="T12" fmla="*/ 65 w 156"/>
                  <a:gd name="T13" fmla="*/ 138 h 719"/>
                  <a:gd name="T14" fmla="*/ 61 w 156"/>
                  <a:gd name="T15" fmla="*/ 198 h 719"/>
                  <a:gd name="T16" fmla="*/ 67 w 156"/>
                  <a:gd name="T17" fmla="*/ 243 h 719"/>
                  <a:gd name="T18" fmla="*/ 85 w 156"/>
                  <a:gd name="T19" fmla="*/ 297 h 719"/>
                  <a:gd name="T20" fmla="*/ 69 w 156"/>
                  <a:gd name="T21" fmla="*/ 357 h 719"/>
                  <a:gd name="T22" fmla="*/ 50 w 156"/>
                  <a:gd name="T23" fmla="*/ 412 h 719"/>
                  <a:gd name="T24" fmla="*/ 37 w 156"/>
                  <a:gd name="T25" fmla="*/ 467 h 719"/>
                  <a:gd name="T26" fmla="*/ 33 w 156"/>
                  <a:gd name="T27" fmla="*/ 529 h 719"/>
                  <a:gd name="T28" fmla="*/ 30 w 156"/>
                  <a:gd name="T29" fmla="*/ 584 h 719"/>
                  <a:gd name="T30" fmla="*/ 2 w 156"/>
                  <a:gd name="T31" fmla="*/ 643 h 719"/>
                  <a:gd name="T32" fmla="*/ 0 w 156"/>
                  <a:gd name="T33" fmla="*/ 718 h 71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56" h="719">
                    <a:moveTo>
                      <a:pt x="155" y="0"/>
                    </a:moveTo>
                    <a:lnTo>
                      <a:pt x="136" y="13"/>
                    </a:lnTo>
                    <a:lnTo>
                      <a:pt x="115" y="28"/>
                    </a:lnTo>
                    <a:lnTo>
                      <a:pt x="100" y="47"/>
                    </a:lnTo>
                    <a:lnTo>
                      <a:pt x="89" y="63"/>
                    </a:lnTo>
                    <a:lnTo>
                      <a:pt x="80" y="83"/>
                    </a:lnTo>
                    <a:lnTo>
                      <a:pt x="65" y="138"/>
                    </a:lnTo>
                    <a:lnTo>
                      <a:pt x="61" y="198"/>
                    </a:lnTo>
                    <a:lnTo>
                      <a:pt x="67" y="243"/>
                    </a:lnTo>
                    <a:lnTo>
                      <a:pt x="85" y="297"/>
                    </a:lnTo>
                    <a:lnTo>
                      <a:pt x="69" y="357"/>
                    </a:lnTo>
                    <a:lnTo>
                      <a:pt x="50" y="412"/>
                    </a:lnTo>
                    <a:lnTo>
                      <a:pt x="37" y="467"/>
                    </a:lnTo>
                    <a:lnTo>
                      <a:pt x="33" y="529"/>
                    </a:lnTo>
                    <a:lnTo>
                      <a:pt x="30" y="584"/>
                    </a:lnTo>
                    <a:lnTo>
                      <a:pt x="2" y="643"/>
                    </a:lnTo>
                    <a:lnTo>
                      <a:pt x="0" y="71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6" name="Freeform 75"/>
              <p:cNvSpPr>
                <a:spLocks/>
              </p:cNvSpPr>
              <p:nvPr/>
            </p:nvSpPr>
            <p:spPr bwMode="auto">
              <a:xfrm>
                <a:off x="2617" y="1552"/>
                <a:ext cx="154" cy="712"/>
              </a:xfrm>
              <a:custGeom>
                <a:avLst/>
                <a:gdLst>
                  <a:gd name="T0" fmla="*/ 153 w 154"/>
                  <a:gd name="T1" fmla="*/ 0 h 712"/>
                  <a:gd name="T2" fmla="*/ 130 w 154"/>
                  <a:gd name="T3" fmla="*/ 35 h 712"/>
                  <a:gd name="T4" fmla="*/ 116 w 154"/>
                  <a:gd name="T5" fmla="*/ 63 h 712"/>
                  <a:gd name="T6" fmla="*/ 109 w 154"/>
                  <a:gd name="T7" fmla="*/ 91 h 712"/>
                  <a:gd name="T8" fmla="*/ 98 w 154"/>
                  <a:gd name="T9" fmla="*/ 187 h 712"/>
                  <a:gd name="T10" fmla="*/ 99 w 154"/>
                  <a:gd name="T11" fmla="*/ 246 h 712"/>
                  <a:gd name="T12" fmla="*/ 75 w 154"/>
                  <a:gd name="T13" fmla="*/ 301 h 712"/>
                  <a:gd name="T14" fmla="*/ 60 w 154"/>
                  <a:gd name="T15" fmla="*/ 359 h 712"/>
                  <a:gd name="T16" fmla="*/ 50 w 154"/>
                  <a:gd name="T17" fmla="*/ 412 h 712"/>
                  <a:gd name="T18" fmla="*/ 46 w 154"/>
                  <a:gd name="T19" fmla="*/ 467 h 712"/>
                  <a:gd name="T20" fmla="*/ 42 w 154"/>
                  <a:gd name="T21" fmla="*/ 499 h 712"/>
                  <a:gd name="T22" fmla="*/ 42 w 154"/>
                  <a:gd name="T23" fmla="*/ 559 h 712"/>
                  <a:gd name="T24" fmla="*/ 5 w 154"/>
                  <a:gd name="T25" fmla="*/ 632 h 712"/>
                  <a:gd name="T26" fmla="*/ 0 w 154"/>
                  <a:gd name="T27" fmla="*/ 711 h 7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54" h="712">
                    <a:moveTo>
                      <a:pt x="153" y="0"/>
                    </a:moveTo>
                    <a:lnTo>
                      <a:pt x="130" y="35"/>
                    </a:lnTo>
                    <a:lnTo>
                      <a:pt x="116" y="63"/>
                    </a:lnTo>
                    <a:lnTo>
                      <a:pt x="109" y="91"/>
                    </a:lnTo>
                    <a:lnTo>
                      <a:pt x="98" y="187"/>
                    </a:lnTo>
                    <a:lnTo>
                      <a:pt x="99" y="246"/>
                    </a:lnTo>
                    <a:lnTo>
                      <a:pt x="75" y="301"/>
                    </a:lnTo>
                    <a:lnTo>
                      <a:pt x="60" y="359"/>
                    </a:lnTo>
                    <a:lnTo>
                      <a:pt x="50" y="412"/>
                    </a:lnTo>
                    <a:lnTo>
                      <a:pt x="46" y="467"/>
                    </a:lnTo>
                    <a:lnTo>
                      <a:pt x="42" y="499"/>
                    </a:lnTo>
                    <a:lnTo>
                      <a:pt x="42" y="559"/>
                    </a:lnTo>
                    <a:lnTo>
                      <a:pt x="5" y="632"/>
                    </a:lnTo>
                    <a:lnTo>
                      <a:pt x="0" y="711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7" name="Freeform 76"/>
              <p:cNvSpPr>
                <a:spLocks/>
              </p:cNvSpPr>
              <p:nvPr/>
            </p:nvSpPr>
            <p:spPr bwMode="auto">
              <a:xfrm>
                <a:off x="2101" y="2267"/>
                <a:ext cx="212" cy="75"/>
              </a:xfrm>
              <a:custGeom>
                <a:avLst/>
                <a:gdLst>
                  <a:gd name="T0" fmla="*/ 211 w 212"/>
                  <a:gd name="T1" fmla="*/ 0 h 75"/>
                  <a:gd name="T2" fmla="*/ 153 w 212"/>
                  <a:gd name="T3" fmla="*/ 33 h 75"/>
                  <a:gd name="T4" fmla="*/ 112 w 212"/>
                  <a:gd name="T5" fmla="*/ 52 h 75"/>
                  <a:gd name="T6" fmla="*/ 50 w 212"/>
                  <a:gd name="T7" fmla="*/ 67 h 75"/>
                  <a:gd name="T8" fmla="*/ 0 w 212"/>
                  <a:gd name="T9" fmla="*/ 74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2" h="75">
                    <a:moveTo>
                      <a:pt x="211" y="0"/>
                    </a:moveTo>
                    <a:lnTo>
                      <a:pt x="153" y="33"/>
                    </a:lnTo>
                    <a:lnTo>
                      <a:pt x="112" y="52"/>
                    </a:lnTo>
                    <a:lnTo>
                      <a:pt x="50" y="67"/>
                    </a:lnTo>
                    <a:lnTo>
                      <a:pt x="0" y="74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8" name="Freeform 77"/>
              <p:cNvSpPr>
                <a:spLocks/>
              </p:cNvSpPr>
              <p:nvPr/>
            </p:nvSpPr>
            <p:spPr bwMode="auto">
              <a:xfrm>
                <a:off x="2404" y="2106"/>
                <a:ext cx="180" cy="46"/>
              </a:xfrm>
              <a:custGeom>
                <a:avLst/>
                <a:gdLst>
                  <a:gd name="T0" fmla="*/ 0 w 180"/>
                  <a:gd name="T1" fmla="*/ 0 h 46"/>
                  <a:gd name="T2" fmla="*/ 22 w 180"/>
                  <a:gd name="T3" fmla="*/ 19 h 46"/>
                  <a:gd name="T4" fmla="*/ 56 w 180"/>
                  <a:gd name="T5" fmla="*/ 35 h 46"/>
                  <a:gd name="T6" fmla="*/ 95 w 180"/>
                  <a:gd name="T7" fmla="*/ 45 h 46"/>
                  <a:gd name="T8" fmla="*/ 126 w 180"/>
                  <a:gd name="T9" fmla="*/ 45 h 46"/>
                  <a:gd name="T10" fmla="*/ 179 w 180"/>
                  <a:gd name="T11" fmla="*/ 38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0" h="46">
                    <a:moveTo>
                      <a:pt x="0" y="0"/>
                    </a:moveTo>
                    <a:lnTo>
                      <a:pt x="22" y="19"/>
                    </a:lnTo>
                    <a:lnTo>
                      <a:pt x="56" y="35"/>
                    </a:lnTo>
                    <a:lnTo>
                      <a:pt x="95" y="45"/>
                    </a:lnTo>
                    <a:lnTo>
                      <a:pt x="126" y="45"/>
                    </a:lnTo>
                    <a:lnTo>
                      <a:pt x="179" y="38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9" name="Freeform 78"/>
              <p:cNvSpPr>
                <a:spLocks/>
              </p:cNvSpPr>
              <p:nvPr/>
            </p:nvSpPr>
            <p:spPr bwMode="auto">
              <a:xfrm>
                <a:off x="2652" y="2124"/>
                <a:ext cx="183" cy="102"/>
              </a:xfrm>
              <a:custGeom>
                <a:avLst/>
                <a:gdLst>
                  <a:gd name="T0" fmla="*/ 0 w 183"/>
                  <a:gd name="T1" fmla="*/ 0 h 102"/>
                  <a:gd name="T2" fmla="*/ 16 w 183"/>
                  <a:gd name="T3" fmla="*/ 26 h 102"/>
                  <a:gd name="T4" fmla="*/ 49 w 183"/>
                  <a:gd name="T5" fmla="*/ 55 h 102"/>
                  <a:gd name="T6" fmla="*/ 90 w 183"/>
                  <a:gd name="T7" fmla="*/ 83 h 102"/>
                  <a:gd name="T8" fmla="*/ 121 w 183"/>
                  <a:gd name="T9" fmla="*/ 94 h 102"/>
                  <a:gd name="T10" fmla="*/ 182 w 183"/>
                  <a:gd name="T11" fmla="*/ 101 h 10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83" h="102">
                    <a:moveTo>
                      <a:pt x="0" y="0"/>
                    </a:moveTo>
                    <a:lnTo>
                      <a:pt x="16" y="26"/>
                    </a:lnTo>
                    <a:lnTo>
                      <a:pt x="49" y="55"/>
                    </a:lnTo>
                    <a:lnTo>
                      <a:pt x="90" y="83"/>
                    </a:lnTo>
                    <a:lnTo>
                      <a:pt x="121" y="94"/>
                    </a:lnTo>
                    <a:lnTo>
                      <a:pt x="182" y="101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0" name="Freeform 79"/>
              <p:cNvSpPr>
                <a:spLocks/>
              </p:cNvSpPr>
              <p:nvPr/>
            </p:nvSpPr>
            <p:spPr bwMode="auto">
              <a:xfrm>
                <a:off x="2895" y="2239"/>
                <a:ext cx="157" cy="134"/>
              </a:xfrm>
              <a:custGeom>
                <a:avLst/>
                <a:gdLst>
                  <a:gd name="T0" fmla="*/ 0 w 157"/>
                  <a:gd name="T1" fmla="*/ 0 h 134"/>
                  <a:gd name="T2" fmla="*/ 23 w 157"/>
                  <a:gd name="T3" fmla="*/ 35 h 134"/>
                  <a:gd name="T4" fmla="*/ 53 w 157"/>
                  <a:gd name="T5" fmla="*/ 69 h 134"/>
                  <a:gd name="T6" fmla="*/ 87 w 157"/>
                  <a:gd name="T7" fmla="*/ 95 h 134"/>
                  <a:gd name="T8" fmla="*/ 125 w 157"/>
                  <a:gd name="T9" fmla="*/ 120 h 134"/>
                  <a:gd name="T10" fmla="*/ 156 w 157"/>
                  <a:gd name="T11" fmla="*/ 133 h 1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7" h="134">
                    <a:moveTo>
                      <a:pt x="0" y="0"/>
                    </a:moveTo>
                    <a:lnTo>
                      <a:pt x="23" y="35"/>
                    </a:lnTo>
                    <a:lnTo>
                      <a:pt x="53" y="69"/>
                    </a:lnTo>
                    <a:lnTo>
                      <a:pt x="87" y="95"/>
                    </a:lnTo>
                    <a:lnTo>
                      <a:pt x="125" y="120"/>
                    </a:lnTo>
                    <a:lnTo>
                      <a:pt x="156" y="133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1" name="Freeform 80"/>
              <p:cNvSpPr>
                <a:spLocks/>
              </p:cNvSpPr>
              <p:nvPr/>
            </p:nvSpPr>
            <p:spPr bwMode="auto">
              <a:xfrm>
                <a:off x="2442" y="1917"/>
                <a:ext cx="123" cy="44"/>
              </a:xfrm>
              <a:custGeom>
                <a:avLst/>
                <a:gdLst>
                  <a:gd name="T0" fmla="*/ 0 w 123"/>
                  <a:gd name="T1" fmla="*/ 0 h 44"/>
                  <a:gd name="T2" fmla="*/ 25 w 123"/>
                  <a:gd name="T3" fmla="*/ 21 h 44"/>
                  <a:gd name="T4" fmla="*/ 63 w 123"/>
                  <a:gd name="T5" fmla="*/ 39 h 44"/>
                  <a:gd name="T6" fmla="*/ 122 w 123"/>
                  <a:gd name="T7" fmla="*/ 43 h 4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3" h="44">
                    <a:moveTo>
                      <a:pt x="0" y="0"/>
                    </a:moveTo>
                    <a:lnTo>
                      <a:pt x="25" y="21"/>
                    </a:lnTo>
                    <a:lnTo>
                      <a:pt x="63" y="39"/>
                    </a:lnTo>
                    <a:lnTo>
                      <a:pt x="122" y="43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2" name="Freeform 81"/>
              <p:cNvSpPr>
                <a:spLocks/>
              </p:cNvSpPr>
              <p:nvPr/>
            </p:nvSpPr>
            <p:spPr bwMode="auto">
              <a:xfrm>
                <a:off x="2669" y="1970"/>
                <a:ext cx="169" cy="82"/>
              </a:xfrm>
              <a:custGeom>
                <a:avLst/>
                <a:gdLst>
                  <a:gd name="T0" fmla="*/ 0 w 169"/>
                  <a:gd name="T1" fmla="*/ 0 h 82"/>
                  <a:gd name="T2" fmla="*/ 26 w 169"/>
                  <a:gd name="T3" fmla="*/ 36 h 82"/>
                  <a:gd name="T4" fmla="*/ 57 w 169"/>
                  <a:gd name="T5" fmla="*/ 55 h 82"/>
                  <a:gd name="T6" fmla="*/ 101 w 169"/>
                  <a:gd name="T7" fmla="*/ 71 h 82"/>
                  <a:gd name="T8" fmla="*/ 168 w 169"/>
                  <a:gd name="T9" fmla="*/ 81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9" h="82">
                    <a:moveTo>
                      <a:pt x="0" y="0"/>
                    </a:moveTo>
                    <a:lnTo>
                      <a:pt x="26" y="36"/>
                    </a:lnTo>
                    <a:lnTo>
                      <a:pt x="57" y="55"/>
                    </a:lnTo>
                    <a:lnTo>
                      <a:pt x="101" y="71"/>
                    </a:lnTo>
                    <a:lnTo>
                      <a:pt x="168" y="81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3" name="Freeform 82"/>
              <p:cNvSpPr>
                <a:spLocks/>
              </p:cNvSpPr>
              <p:nvPr/>
            </p:nvSpPr>
            <p:spPr bwMode="auto">
              <a:xfrm>
                <a:off x="2718" y="1755"/>
                <a:ext cx="137" cy="73"/>
              </a:xfrm>
              <a:custGeom>
                <a:avLst/>
                <a:gdLst>
                  <a:gd name="T0" fmla="*/ 0 w 137"/>
                  <a:gd name="T1" fmla="*/ 0 h 73"/>
                  <a:gd name="T2" fmla="*/ 18 w 137"/>
                  <a:gd name="T3" fmla="*/ 24 h 73"/>
                  <a:gd name="T4" fmla="*/ 47 w 137"/>
                  <a:gd name="T5" fmla="*/ 45 h 73"/>
                  <a:gd name="T6" fmla="*/ 88 w 137"/>
                  <a:gd name="T7" fmla="*/ 63 h 73"/>
                  <a:gd name="T8" fmla="*/ 136 w 137"/>
                  <a:gd name="T9" fmla="*/ 72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7" h="73">
                    <a:moveTo>
                      <a:pt x="0" y="0"/>
                    </a:moveTo>
                    <a:lnTo>
                      <a:pt x="18" y="24"/>
                    </a:lnTo>
                    <a:lnTo>
                      <a:pt x="47" y="45"/>
                    </a:lnTo>
                    <a:lnTo>
                      <a:pt x="88" y="63"/>
                    </a:lnTo>
                    <a:lnTo>
                      <a:pt x="136" y="72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4" name="Freeform 83"/>
              <p:cNvSpPr>
                <a:spLocks/>
              </p:cNvSpPr>
              <p:nvPr/>
            </p:nvSpPr>
            <p:spPr bwMode="auto">
              <a:xfrm>
                <a:off x="2959" y="1888"/>
                <a:ext cx="139" cy="68"/>
              </a:xfrm>
              <a:custGeom>
                <a:avLst/>
                <a:gdLst>
                  <a:gd name="T0" fmla="*/ 0 w 139"/>
                  <a:gd name="T1" fmla="*/ 0 h 68"/>
                  <a:gd name="T2" fmla="*/ 36 w 139"/>
                  <a:gd name="T3" fmla="*/ 31 h 68"/>
                  <a:gd name="T4" fmla="*/ 63 w 139"/>
                  <a:gd name="T5" fmla="*/ 47 h 68"/>
                  <a:gd name="T6" fmla="*/ 102 w 139"/>
                  <a:gd name="T7" fmla="*/ 59 h 68"/>
                  <a:gd name="T8" fmla="*/ 138 w 139"/>
                  <a:gd name="T9" fmla="*/ 67 h 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9" h="68">
                    <a:moveTo>
                      <a:pt x="0" y="0"/>
                    </a:moveTo>
                    <a:lnTo>
                      <a:pt x="36" y="31"/>
                    </a:lnTo>
                    <a:lnTo>
                      <a:pt x="63" y="47"/>
                    </a:lnTo>
                    <a:lnTo>
                      <a:pt x="102" y="59"/>
                    </a:lnTo>
                    <a:lnTo>
                      <a:pt x="138" y="67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5" name="Freeform 84"/>
              <p:cNvSpPr>
                <a:spLocks/>
              </p:cNvSpPr>
              <p:nvPr/>
            </p:nvSpPr>
            <p:spPr bwMode="auto">
              <a:xfrm>
                <a:off x="2360" y="2296"/>
                <a:ext cx="274" cy="73"/>
              </a:xfrm>
              <a:custGeom>
                <a:avLst/>
                <a:gdLst>
                  <a:gd name="T0" fmla="*/ 273 w 274"/>
                  <a:gd name="T1" fmla="*/ 72 h 73"/>
                  <a:gd name="T2" fmla="*/ 219 w 274"/>
                  <a:gd name="T3" fmla="*/ 55 h 73"/>
                  <a:gd name="T4" fmla="*/ 147 w 274"/>
                  <a:gd name="T5" fmla="*/ 33 h 73"/>
                  <a:gd name="T6" fmla="*/ 71 w 274"/>
                  <a:gd name="T7" fmla="*/ 11 h 73"/>
                  <a:gd name="T8" fmla="*/ 0 w 274"/>
                  <a:gd name="T9" fmla="*/ 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4" h="73">
                    <a:moveTo>
                      <a:pt x="273" y="72"/>
                    </a:moveTo>
                    <a:lnTo>
                      <a:pt x="219" y="55"/>
                    </a:lnTo>
                    <a:lnTo>
                      <a:pt x="147" y="33"/>
                    </a:lnTo>
                    <a:lnTo>
                      <a:pt x="71" y="11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6" name="Freeform 85"/>
              <p:cNvSpPr>
                <a:spLocks/>
              </p:cNvSpPr>
              <p:nvPr/>
            </p:nvSpPr>
            <p:spPr bwMode="auto">
              <a:xfrm>
                <a:off x="2915" y="2108"/>
                <a:ext cx="149" cy="86"/>
              </a:xfrm>
              <a:custGeom>
                <a:avLst/>
                <a:gdLst>
                  <a:gd name="T0" fmla="*/ 0 w 149"/>
                  <a:gd name="T1" fmla="*/ 0 h 86"/>
                  <a:gd name="T2" fmla="*/ 33 w 149"/>
                  <a:gd name="T3" fmla="*/ 38 h 86"/>
                  <a:gd name="T4" fmla="*/ 69 w 149"/>
                  <a:gd name="T5" fmla="*/ 62 h 86"/>
                  <a:gd name="T6" fmla="*/ 104 w 149"/>
                  <a:gd name="T7" fmla="*/ 77 h 86"/>
                  <a:gd name="T8" fmla="*/ 148 w 149"/>
                  <a:gd name="T9" fmla="*/ 85 h 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9" h="86">
                    <a:moveTo>
                      <a:pt x="0" y="0"/>
                    </a:moveTo>
                    <a:lnTo>
                      <a:pt x="33" y="38"/>
                    </a:lnTo>
                    <a:lnTo>
                      <a:pt x="69" y="62"/>
                    </a:lnTo>
                    <a:lnTo>
                      <a:pt x="104" y="77"/>
                    </a:lnTo>
                    <a:lnTo>
                      <a:pt x="148" y="85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7" name="Freeform 86"/>
              <p:cNvSpPr>
                <a:spLocks/>
              </p:cNvSpPr>
              <p:nvPr/>
            </p:nvSpPr>
            <p:spPr bwMode="auto">
              <a:xfrm>
                <a:off x="2503" y="1739"/>
                <a:ext cx="112" cy="78"/>
              </a:xfrm>
              <a:custGeom>
                <a:avLst/>
                <a:gdLst>
                  <a:gd name="T0" fmla="*/ 0 w 112"/>
                  <a:gd name="T1" fmla="*/ 0 h 78"/>
                  <a:gd name="T2" fmla="*/ 7 w 112"/>
                  <a:gd name="T3" fmla="*/ 29 h 78"/>
                  <a:gd name="T4" fmla="*/ 26 w 112"/>
                  <a:gd name="T5" fmla="*/ 51 h 78"/>
                  <a:gd name="T6" fmla="*/ 59 w 112"/>
                  <a:gd name="T7" fmla="*/ 68 h 78"/>
                  <a:gd name="T8" fmla="*/ 85 w 112"/>
                  <a:gd name="T9" fmla="*/ 77 h 78"/>
                  <a:gd name="T10" fmla="*/ 111 w 112"/>
                  <a:gd name="T11" fmla="*/ 76 h 7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2" h="78">
                    <a:moveTo>
                      <a:pt x="0" y="0"/>
                    </a:moveTo>
                    <a:lnTo>
                      <a:pt x="7" y="29"/>
                    </a:lnTo>
                    <a:lnTo>
                      <a:pt x="26" y="51"/>
                    </a:lnTo>
                    <a:lnTo>
                      <a:pt x="59" y="68"/>
                    </a:lnTo>
                    <a:lnTo>
                      <a:pt x="85" y="77"/>
                    </a:lnTo>
                    <a:lnTo>
                      <a:pt x="111" y="76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8" name="Freeform 87"/>
              <p:cNvSpPr>
                <a:spLocks/>
              </p:cNvSpPr>
              <p:nvPr/>
            </p:nvSpPr>
            <p:spPr bwMode="auto">
              <a:xfrm>
                <a:off x="3101" y="2226"/>
                <a:ext cx="116" cy="68"/>
              </a:xfrm>
              <a:custGeom>
                <a:avLst/>
                <a:gdLst>
                  <a:gd name="T0" fmla="*/ 0 w 116"/>
                  <a:gd name="T1" fmla="*/ 0 h 68"/>
                  <a:gd name="T2" fmla="*/ 11 w 116"/>
                  <a:gd name="T3" fmla="*/ 14 h 68"/>
                  <a:gd name="T4" fmla="*/ 32 w 116"/>
                  <a:gd name="T5" fmla="*/ 36 h 68"/>
                  <a:gd name="T6" fmla="*/ 57 w 116"/>
                  <a:gd name="T7" fmla="*/ 52 h 68"/>
                  <a:gd name="T8" fmla="*/ 74 w 116"/>
                  <a:gd name="T9" fmla="*/ 58 h 68"/>
                  <a:gd name="T10" fmla="*/ 96 w 116"/>
                  <a:gd name="T11" fmla="*/ 64 h 68"/>
                  <a:gd name="T12" fmla="*/ 115 w 116"/>
                  <a:gd name="T13" fmla="*/ 67 h 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6" h="68">
                    <a:moveTo>
                      <a:pt x="0" y="0"/>
                    </a:moveTo>
                    <a:lnTo>
                      <a:pt x="11" y="14"/>
                    </a:lnTo>
                    <a:lnTo>
                      <a:pt x="32" y="36"/>
                    </a:lnTo>
                    <a:lnTo>
                      <a:pt x="57" y="52"/>
                    </a:lnTo>
                    <a:lnTo>
                      <a:pt x="74" y="58"/>
                    </a:lnTo>
                    <a:lnTo>
                      <a:pt x="96" y="64"/>
                    </a:lnTo>
                    <a:lnTo>
                      <a:pt x="115" y="67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89" name="Freeform 88"/>
              <p:cNvSpPr>
                <a:spLocks/>
              </p:cNvSpPr>
              <p:nvPr/>
            </p:nvSpPr>
            <p:spPr bwMode="auto">
              <a:xfrm>
                <a:off x="3018" y="2509"/>
                <a:ext cx="63" cy="17"/>
              </a:xfrm>
              <a:custGeom>
                <a:avLst/>
                <a:gdLst>
                  <a:gd name="T0" fmla="*/ 62 w 63"/>
                  <a:gd name="T1" fmla="*/ 0 h 17"/>
                  <a:gd name="T2" fmla="*/ 30 w 63"/>
                  <a:gd name="T3" fmla="*/ 16 h 17"/>
                  <a:gd name="T4" fmla="*/ 8 w 63"/>
                  <a:gd name="T5" fmla="*/ 10 h 17"/>
                  <a:gd name="T6" fmla="*/ 0 w 63"/>
                  <a:gd name="T7" fmla="*/ 5 h 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3" h="17">
                    <a:moveTo>
                      <a:pt x="62" y="0"/>
                    </a:moveTo>
                    <a:lnTo>
                      <a:pt x="30" y="16"/>
                    </a:lnTo>
                    <a:lnTo>
                      <a:pt x="8" y="10"/>
                    </a:lnTo>
                    <a:lnTo>
                      <a:pt x="0" y="5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90" name="Freeform 89"/>
              <p:cNvSpPr>
                <a:spLocks/>
              </p:cNvSpPr>
              <p:nvPr/>
            </p:nvSpPr>
            <p:spPr bwMode="auto">
              <a:xfrm>
                <a:off x="2345" y="2456"/>
                <a:ext cx="277" cy="531"/>
              </a:xfrm>
              <a:custGeom>
                <a:avLst/>
                <a:gdLst>
                  <a:gd name="T0" fmla="*/ 240 w 277"/>
                  <a:gd name="T1" fmla="*/ 530 h 531"/>
                  <a:gd name="T2" fmla="*/ 276 w 277"/>
                  <a:gd name="T3" fmla="*/ 421 h 531"/>
                  <a:gd name="T4" fmla="*/ 276 w 277"/>
                  <a:gd name="T5" fmla="*/ 352 h 531"/>
                  <a:gd name="T6" fmla="*/ 266 w 277"/>
                  <a:gd name="T7" fmla="*/ 289 h 531"/>
                  <a:gd name="T8" fmla="*/ 150 w 277"/>
                  <a:gd name="T9" fmla="*/ 124 h 531"/>
                  <a:gd name="T10" fmla="*/ 80 w 277"/>
                  <a:gd name="T11" fmla="*/ 65 h 531"/>
                  <a:gd name="T12" fmla="*/ 29 w 277"/>
                  <a:gd name="T13" fmla="*/ 37 h 531"/>
                  <a:gd name="T14" fmla="*/ 0 w 277"/>
                  <a:gd name="T15" fmla="*/ 0 h 53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77" h="531">
                    <a:moveTo>
                      <a:pt x="240" y="530"/>
                    </a:moveTo>
                    <a:lnTo>
                      <a:pt x="276" y="421"/>
                    </a:lnTo>
                    <a:lnTo>
                      <a:pt x="276" y="352"/>
                    </a:lnTo>
                    <a:lnTo>
                      <a:pt x="266" y="289"/>
                    </a:lnTo>
                    <a:lnTo>
                      <a:pt x="150" y="124"/>
                    </a:lnTo>
                    <a:lnTo>
                      <a:pt x="80" y="65"/>
                    </a:lnTo>
                    <a:lnTo>
                      <a:pt x="29" y="37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91" name="Freeform 90"/>
              <p:cNvSpPr>
                <a:spLocks/>
              </p:cNvSpPr>
              <p:nvPr/>
            </p:nvSpPr>
            <p:spPr bwMode="auto">
              <a:xfrm>
                <a:off x="2608" y="2765"/>
                <a:ext cx="197" cy="184"/>
              </a:xfrm>
              <a:custGeom>
                <a:avLst/>
                <a:gdLst>
                  <a:gd name="T0" fmla="*/ 0 w 197"/>
                  <a:gd name="T1" fmla="*/ 183 h 184"/>
                  <a:gd name="T2" fmla="*/ 43 w 197"/>
                  <a:gd name="T3" fmla="*/ 118 h 184"/>
                  <a:gd name="T4" fmla="*/ 98 w 197"/>
                  <a:gd name="T5" fmla="*/ 67 h 184"/>
                  <a:gd name="T6" fmla="*/ 135 w 197"/>
                  <a:gd name="T7" fmla="*/ 44 h 184"/>
                  <a:gd name="T8" fmla="*/ 196 w 197"/>
                  <a:gd name="T9" fmla="*/ 0 h 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7" h="184">
                    <a:moveTo>
                      <a:pt x="0" y="183"/>
                    </a:moveTo>
                    <a:lnTo>
                      <a:pt x="43" y="118"/>
                    </a:lnTo>
                    <a:lnTo>
                      <a:pt x="98" y="67"/>
                    </a:lnTo>
                    <a:lnTo>
                      <a:pt x="135" y="44"/>
                    </a:lnTo>
                    <a:lnTo>
                      <a:pt x="196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92" name="Freeform 91"/>
              <p:cNvSpPr>
                <a:spLocks/>
              </p:cNvSpPr>
              <p:nvPr/>
            </p:nvSpPr>
            <p:spPr bwMode="auto">
              <a:xfrm>
                <a:off x="2617" y="2426"/>
                <a:ext cx="639" cy="355"/>
              </a:xfrm>
              <a:custGeom>
                <a:avLst/>
                <a:gdLst>
                  <a:gd name="T0" fmla="*/ 0 w 639"/>
                  <a:gd name="T1" fmla="*/ 0 h 355"/>
                  <a:gd name="T2" fmla="*/ 141 w 639"/>
                  <a:gd name="T3" fmla="*/ 60 h 355"/>
                  <a:gd name="T4" fmla="*/ 206 w 639"/>
                  <a:gd name="T5" fmla="*/ 111 h 355"/>
                  <a:gd name="T6" fmla="*/ 311 w 639"/>
                  <a:gd name="T7" fmla="*/ 175 h 355"/>
                  <a:gd name="T8" fmla="*/ 406 w 639"/>
                  <a:gd name="T9" fmla="*/ 244 h 355"/>
                  <a:gd name="T10" fmla="*/ 504 w 639"/>
                  <a:gd name="T11" fmla="*/ 301 h 355"/>
                  <a:gd name="T12" fmla="*/ 612 w 639"/>
                  <a:gd name="T13" fmla="*/ 354 h 355"/>
                  <a:gd name="T14" fmla="*/ 638 w 639"/>
                  <a:gd name="T15" fmla="*/ 353 h 3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39" h="355">
                    <a:moveTo>
                      <a:pt x="0" y="0"/>
                    </a:moveTo>
                    <a:lnTo>
                      <a:pt x="141" y="60"/>
                    </a:lnTo>
                    <a:lnTo>
                      <a:pt x="206" y="111"/>
                    </a:lnTo>
                    <a:lnTo>
                      <a:pt x="311" y="175"/>
                    </a:lnTo>
                    <a:lnTo>
                      <a:pt x="406" y="244"/>
                    </a:lnTo>
                    <a:lnTo>
                      <a:pt x="504" y="301"/>
                    </a:lnTo>
                    <a:lnTo>
                      <a:pt x="612" y="354"/>
                    </a:lnTo>
                    <a:lnTo>
                      <a:pt x="638" y="353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93" name="Freeform 92"/>
              <p:cNvSpPr>
                <a:spLocks/>
              </p:cNvSpPr>
              <p:nvPr/>
            </p:nvSpPr>
            <p:spPr bwMode="auto">
              <a:xfrm>
                <a:off x="2541" y="2238"/>
                <a:ext cx="68" cy="40"/>
              </a:xfrm>
              <a:custGeom>
                <a:avLst/>
                <a:gdLst>
                  <a:gd name="T0" fmla="*/ 67 w 68"/>
                  <a:gd name="T1" fmla="*/ 0 h 40"/>
                  <a:gd name="T2" fmla="*/ 44 w 68"/>
                  <a:gd name="T3" fmla="*/ 3 h 40"/>
                  <a:gd name="T4" fmla="*/ 19 w 68"/>
                  <a:gd name="T5" fmla="*/ 31 h 40"/>
                  <a:gd name="T6" fmla="*/ 0 w 68"/>
                  <a:gd name="T7" fmla="*/ 39 h 4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8" h="40">
                    <a:moveTo>
                      <a:pt x="67" y="0"/>
                    </a:moveTo>
                    <a:lnTo>
                      <a:pt x="44" y="3"/>
                    </a:lnTo>
                    <a:lnTo>
                      <a:pt x="19" y="31"/>
                    </a:lnTo>
                    <a:lnTo>
                      <a:pt x="0" y="39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94" name="Freeform 93"/>
              <p:cNvSpPr>
                <a:spLocks/>
              </p:cNvSpPr>
              <p:nvPr/>
            </p:nvSpPr>
            <p:spPr bwMode="auto">
              <a:xfrm>
                <a:off x="2338" y="2298"/>
                <a:ext cx="24" cy="134"/>
              </a:xfrm>
              <a:custGeom>
                <a:avLst/>
                <a:gdLst>
                  <a:gd name="T0" fmla="*/ 0 w 24"/>
                  <a:gd name="T1" fmla="*/ 133 h 134"/>
                  <a:gd name="T2" fmla="*/ 12 w 24"/>
                  <a:gd name="T3" fmla="*/ 96 h 134"/>
                  <a:gd name="T4" fmla="*/ 17 w 24"/>
                  <a:gd name="T5" fmla="*/ 61 h 134"/>
                  <a:gd name="T6" fmla="*/ 23 w 24"/>
                  <a:gd name="T7" fmla="*/ 0 h 13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4" h="134">
                    <a:moveTo>
                      <a:pt x="0" y="133"/>
                    </a:moveTo>
                    <a:lnTo>
                      <a:pt x="12" y="96"/>
                    </a:lnTo>
                    <a:lnTo>
                      <a:pt x="17" y="61"/>
                    </a:lnTo>
                    <a:lnTo>
                      <a:pt x="23" y="0"/>
                    </a:lnTo>
                  </a:path>
                </a:pathLst>
              </a:custGeom>
              <a:noFill/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558" name="Rectangle 94"/>
            <p:cNvSpPr>
              <a:spLocks noChangeArrowheads="1"/>
            </p:cNvSpPr>
            <p:nvPr/>
          </p:nvSpPr>
          <p:spPr bwMode="auto">
            <a:xfrm>
              <a:off x="3459" y="3118"/>
              <a:ext cx="1869" cy="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400" b="1" u="sng">
                  <a:latin typeface="Verdana" panose="020B0604030504040204" pitchFamily="34" charset="0"/>
                  <a:cs typeface="Arial" panose="020B0604020202020204" pitchFamily="34" charset="0"/>
                </a:rPr>
                <a:t>WILL</a:t>
              </a:r>
            </a:p>
            <a:p>
              <a: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  <a:t>What will you do next…?</a:t>
              </a:r>
              <a:b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</a:br>
              <a: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  <a:t>How, when, with whom…? </a:t>
              </a:r>
              <a:b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</a:br>
              <a: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  <a:t>What do you need from me?</a:t>
              </a:r>
            </a:p>
          </p:txBody>
        </p:sp>
        <p:sp>
          <p:nvSpPr>
            <p:cNvPr id="23559" name="Line 95"/>
            <p:cNvSpPr>
              <a:spLocks noChangeShapeType="1"/>
            </p:cNvSpPr>
            <p:nvPr/>
          </p:nvSpPr>
          <p:spPr bwMode="auto">
            <a:xfrm>
              <a:off x="3231" y="1794"/>
              <a:ext cx="564" cy="3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0" name="Rectangle 96"/>
            <p:cNvSpPr>
              <a:spLocks noChangeArrowheads="1"/>
            </p:cNvSpPr>
            <p:nvPr/>
          </p:nvSpPr>
          <p:spPr bwMode="auto">
            <a:xfrm>
              <a:off x="3782" y="1998"/>
              <a:ext cx="1979" cy="8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400" b="1" u="sng">
                  <a:latin typeface="Verdana" panose="020B0604030504040204" pitchFamily="34" charset="0"/>
                  <a:cs typeface="Arial" panose="020B0604020202020204" pitchFamily="34" charset="0"/>
                </a:rPr>
                <a:t>OPTIONS</a:t>
              </a:r>
            </a:p>
            <a:p>
              <a: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  <a:t>What could you do to move </a:t>
              </a:r>
            </a:p>
            <a:p>
              <a: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  <a:t>yourself just one step forward…?</a:t>
              </a:r>
            </a:p>
            <a:p>
              <a: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  <a:t>What are your options…? How </a:t>
              </a:r>
              <a:b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</a:br>
              <a: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  <a:t>far towards your objective will </a:t>
              </a:r>
              <a:b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</a:br>
              <a: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  <a:t>that take you…?</a:t>
              </a:r>
            </a:p>
          </p:txBody>
        </p:sp>
        <p:sp>
          <p:nvSpPr>
            <p:cNvPr id="23561" name="Line 97"/>
            <p:cNvSpPr>
              <a:spLocks noChangeShapeType="1"/>
            </p:cNvSpPr>
            <p:nvPr/>
          </p:nvSpPr>
          <p:spPr bwMode="auto">
            <a:xfrm flipV="1">
              <a:off x="2928" y="1141"/>
              <a:ext cx="636" cy="4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2" name="Rectangle 98"/>
            <p:cNvSpPr>
              <a:spLocks noChangeArrowheads="1"/>
            </p:cNvSpPr>
            <p:nvPr/>
          </p:nvSpPr>
          <p:spPr bwMode="auto">
            <a:xfrm>
              <a:off x="3596" y="912"/>
              <a:ext cx="2048" cy="8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400" b="1" u="sng">
                  <a:latin typeface="Verdana" panose="020B0604030504040204" pitchFamily="34" charset="0"/>
                  <a:cs typeface="Arial" panose="020B0604020202020204" pitchFamily="34" charset="0"/>
                </a:rPr>
                <a:t>REALITY</a:t>
              </a:r>
            </a:p>
            <a:p>
              <a: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  <a:t>What is happening now that tells </a:t>
              </a:r>
            </a:p>
            <a:p>
              <a: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  <a:t>you…? Describe the current </a:t>
              </a:r>
            </a:p>
            <a:p>
              <a: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  <a:t>situation… What made you realise</a:t>
              </a:r>
            </a:p>
            <a:p>
              <a: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  <a:t>that you need to do something</a:t>
              </a:r>
            </a:p>
            <a:p>
              <a: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  <a:t>different?</a:t>
              </a:r>
            </a:p>
          </p:txBody>
        </p:sp>
        <p:sp>
          <p:nvSpPr>
            <p:cNvPr id="23563" name="Rectangle 99"/>
            <p:cNvSpPr>
              <a:spLocks noChangeArrowheads="1"/>
            </p:cNvSpPr>
            <p:nvPr/>
          </p:nvSpPr>
          <p:spPr bwMode="auto">
            <a:xfrm>
              <a:off x="224" y="1026"/>
              <a:ext cx="2464" cy="8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400" b="1" u="sng" dirty="0">
                  <a:latin typeface="Verdana" panose="020B0604030504040204" pitchFamily="34" charset="0"/>
                  <a:cs typeface="Arial" panose="020B0604020202020204" pitchFamily="34" charset="0"/>
                </a:rPr>
                <a:t>GOAL</a:t>
              </a:r>
            </a:p>
            <a:p>
              <a:r>
                <a:rPr lang="en-US" altLang="en-US" sz="1400" dirty="0">
                  <a:latin typeface="Verdana" panose="020B0604030504040204" pitchFamily="34" charset="0"/>
                  <a:cs typeface="Arial" panose="020B0604020202020204" pitchFamily="34" charset="0"/>
                </a:rPr>
                <a:t>What do you want to move forward on…?</a:t>
              </a:r>
            </a:p>
            <a:p>
              <a:r>
                <a:rPr lang="en-US" altLang="en-US" sz="1400" dirty="0">
                  <a:latin typeface="Verdana" panose="020B0604030504040204" pitchFamily="34" charset="0"/>
                  <a:cs typeface="Arial" panose="020B0604020202020204" pitchFamily="34" charset="0"/>
                </a:rPr>
                <a:t>What can we achieve in the time</a:t>
              </a:r>
            </a:p>
            <a:p>
              <a:r>
                <a:rPr lang="en-US" altLang="en-US" sz="1400" dirty="0">
                  <a:latin typeface="Verdana" panose="020B0604030504040204" pitchFamily="34" charset="0"/>
                  <a:cs typeface="Arial" panose="020B0604020202020204" pitchFamily="34" charset="0"/>
                </a:rPr>
                <a:t>available…? What would be the most </a:t>
              </a:r>
            </a:p>
            <a:p>
              <a:r>
                <a:rPr lang="en-US" altLang="en-US" sz="1400" dirty="0">
                  <a:latin typeface="Verdana" panose="020B0604030504040204" pitchFamily="34" charset="0"/>
                  <a:cs typeface="Arial" panose="020B0604020202020204" pitchFamily="34" charset="0"/>
                </a:rPr>
                <a:t>helpful thing for you to take away </a:t>
              </a:r>
              <a:br>
                <a:rPr lang="en-US" altLang="en-US" sz="1400" dirty="0">
                  <a:latin typeface="Verdana" panose="020B0604030504040204" pitchFamily="34" charset="0"/>
                  <a:cs typeface="Arial" panose="020B0604020202020204" pitchFamily="34" charset="0"/>
                </a:rPr>
              </a:br>
              <a:r>
                <a:rPr lang="en-US" altLang="en-US" sz="1400" dirty="0">
                  <a:latin typeface="Verdana" panose="020B0604030504040204" pitchFamily="34" charset="0"/>
                  <a:cs typeface="Arial" panose="020B0604020202020204" pitchFamily="34" charset="0"/>
                </a:rPr>
                <a:t>from this session?</a:t>
              </a:r>
            </a:p>
          </p:txBody>
        </p:sp>
        <p:sp>
          <p:nvSpPr>
            <p:cNvPr id="23564" name="Line 100"/>
            <p:cNvSpPr>
              <a:spLocks noChangeShapeType="1"/>
            </p:cNvSpPr>
            <p:nvPr/>
          </p:nvSpPr>
          <p:spPr bwMode="auto">
            <a:xfrm flipH="1">
              <a:off x="1548" y="2173"/>
              <a:ext cx="468" cy="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5" name="Rectangle 101"/>
            <p:cNvSpPr>
              <a:spLocks noChangeArrowheads="1"/>
            </p:cNvSpPr>
            <p:nvPr/>
          </p:nvSpPr>
          <p:spPr bwMode="auto">
            <a:xfrm>
              <a:off x="290" y="2198"/>
              <a:ext cx="1774" cy="8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400" b="1" u="sng">
                  <a:latin typeface="Verdana" panose="020B0604030504040204" pitchFamily="34" charset="0"/>
                  <a:cs typeface="Arial" panose="020B0604020202020204" pitchFamily="34" charset="0"/>
                </a:rPr>
                <a:t>TOPIC</a:t>
              </a:r>
            </a:p>
            <a:p>
              <a: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  <a:t>Tell me about… </a:t>
              </a:r>
              <a:b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</a:br>
              <a: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  <a:t>What would you like to think/talk about…?</a:t>
              </a:r>
            </a:p>
            <a:p>
              <a:r>
                <a:rPr lang="en-US" altLang="en-US" sz="1400">
                  <a:latin typeface="Verdana" panose="020B0604030504040204" pitchFamily="34" charset="0"/>
                  <a:cs typeface="Arial" panose="020B0604020202020204" pitchFamily="34" charset="0"/>
                </a:rPr>
                <a:t>Give me a flavour in a few short sentences...</a:t>
              </a:r>
            </a:p>
          </p:txBody>
        </p:sp>
        <p:sp>
          <p:nvSpPr>
            <p:cNvPr id="23566" name="Line 102"/>
            <p:cNvSpPr>
              <a:spLocks noChangeShapeType="1"/>
            </p:cNvSpPr>
            <p:nvPr/>
          </p:nvSpPr>
          <p:spPr bwMode="auto">
            <a:xfrm>
              <a:off x="3216" y="2197"/>
              <a:ext cx="720" cy="9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7" name="Rectangle 103"/>
            <p:cNvSpPr>
              <a:spLocks noChangeArrowheads="1"/>
            </p:cNvSpPr>
            <p:nvPr/>
          </p:nvSpPr>
          <p:spPr bwMode="auto">
            <a:xfrm>
              <a:off x="2012" y="1999"/>
              <a:ext cx="19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600" b="1">
                  <a:cs typeface="Arial" panose="020B0604020202020204" pitchFamily="34" charset="0"/>
                </a:rPr>
                <a:t>T</a:t>
              </a:r>
            </a:p>
          </p:txBody>
        </p:sp>
        <p:sp>
          <p:nvSpPr>
            <p:cNvPr id="23568" name="Rectangle 104"/>
            <p:cNvSpPr>
              <a:spLocks noChangeArrowheads="1"/>
            </p:cNvSpPr>
            <p:nvPr/>
          </p:nvSpPr>
          <p:spPr bwMode="auto">
            <a:xfrm>
              <a:off x="2516" y="1531"/>
              <a:ext cx="21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600" b="1">
                  <a:cs typeface="Arial" panose="020B0604020202020204" pitchFamily="34" charset="0"/>
                </a:rPr>
                <a:t>G</a:t>
              </a:r>
            </a:p>
          </p:txBody>
        </p:sp>
        <p:sp>
          <p:nvSpPr>
            <p:cNvPr id="23569" name="Rectangle 105"/>
            <p:cNvSpPr>
              <a:spLocks noChangeArrowheads="1"/>
            </p:cNvSpPr>
            <p:nvPr/>
          </p:nvSpPr>
          <p:spPr bwMode="auto">
            <a:xfrm>
              <a:off x="2744" y="1555"/>
              <a:ext cx="20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600" b="1">
                  <a:cs typeface="Arial" panose="020B0604020202020204" pitchFamily="34" charset="0"/>
                </a:rPr>
                <a:t>R</a:t>
              </a:r>
            </a:p>
          </p:txBody>
        </p:sp>
        <p:sp>
          <p:nvSpPr>
            <p:cNvPr id="23570" name="Rectangle 106"/>
            <p:cNvSpPr>
              <a:spLocks noChangeArrowheads="1"/>
            </p:cNvSpPr>
            <p:nvPr/>
          </p:nvSpPr>
          <p:spPr bwMode="auto">
            <a:xfrm>
              <a:off x="2960" y="1609"/>
              <a:ext cx="21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600" b="1">
                  <a:cs typeface="Arial" panose="020B0604020202020204" pitchFamily="34" charset="0"/>
                </a:rPr>
                <a:t>O</a:t>
              </a:r>
            </a:p>
          </p:txBody>
        </p:sp>
        <p:sp>
          <p:nvSpPr>
            <p:cNvPr id="23571" name="Rectangle 107"/>
            <p:cNvSpPr>
              <a:spLocks noChangeArrowheads="1"/>
            </p:cNvSpPr>
            <p:nvPr/>
          </p:nvSpPr>
          <p:spPr bwMode="auto">
            <a:xfrm>
              <a:off x="3068" y="1975"/>
              <a:ext cx="23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1600" b="1">
                  <a:cs typeface="Arial" panose="020B0604020202020204" pitchFamily="34" charset="0"/>
                </a:rPr>
                <a:t>W</a:t>
              </a:r>
            </a:p>
          </p:txBody>
        </p:sp>
        <p:sp>
          <p:nvSpPr>
            <p:cNvPr id="23572" name="Line 108"/>
            <p:cNvSpPr>
              <a:spLocks noChangeShapeType="1"/>
            </p:cNvSpPr>
            <p:nvPr/>
          </p:nvSpPr>
          <p:spPr bwMode="auto">
            <a:xfrm flipH="1" flipV="1">
              <a:off x="2208" y="1392"/>
              <a:ext cx="408" cy="1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727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545306" y="536241"/>
            <a:ext cx="4026568" cy="803275"/>
          </a:xfrm>
        </p:spPr>
        <p:txBody>
          <a:bodyPr/>
          <a:lstStyle/>
          <a:p>
            <a:pPr eaLnBrk="1" hangingPunct="1"/>
            <a:r>
              <a:rPr lang="en-GB" altLang="en-US" sz="4800" dirty="0" smtClean="0">
                <a:solidFill>
                  <a:srgbClr val="FF0000"/>
                </a:solidFill>
              </a:rPr>
              <a:t>Feedback</a:t>
            </a:r>
            <a:r>
              <a:rPr lang="en-GB" altLang="en-US" dirty="0" smtClean="0"/>
              <a:t>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68379" y="1933074"/>
            <a:ext cx="8530975" cy="2743200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</a:pPr>
            <a:r>
              <a:rPr lang="en-US" altLang="en-US" sz="3600" dirty="0">
                <a:cs typeface="Arial" panose="020B0604020202020204" pitchFamily="34" charset="0"/>
              </a:rPr>
              <a:t>How did it feel to be the coach?</a:t>
            </a:r>
          </a:p>
          <a:p>
            <a:pPr eaLnBrk="1" hangingPunct="1">
              <a:lnSpc>
                <a:spcPct val="100000"/>
              </a:lnSpc>
            </a:pPr>
            <a:r>
              <a:rPr lang="en-US" altLang="en-US" sz="3600" dirty="0">
                <a:cs typeface="Arial" panose="020B0604020202020204" pitchFamily="34" charset="0"/>
              </a:rPr>
              <a:t>How did it feel to be coached?</a:t>
            </a:r>
          </a:p>
          <a:p>
            <a:pPr eaLnBrk="1" hangingPunct="1">
              <a:lnSpc>
                <a:spcPct val="100000"/>
              </a:lnSpc>
            </a:pPr>
            <a:r>
              <a:rPr lang="en-US" altLang="en-US" sz="3600" dirty="0">
                <a:cs typeface="Arial" panose="020B0604020202020204" pitchFamily="34" charset="0"/>
              </a:rPr>
              <a:t>How did it feel not to give advice?</a:t>
            </a:r>
            <a:endParaRPr lang="en-GB" alt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400" y="3591131"/>
            <a:ext cx="3657600" cy="310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14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267326" y="949325"/>
            <a:ext cx="9400674" cy="803275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4800" dirty="0" smtClean="0">
                <a:solidFill>
                  <a:srgbClr val="FF0000"/>
                </a:solidFill>
              </a:rPr>
              <a:t>Creating a coaching culture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0021" y="2286000"/>
            <a:ext cx="10732168" cy="4237038"/>
          </a:xfrm>
        </p:spPr>
        <p:txBody>
          <a:bodyPr>
            <a:normAutofit fontScale="40000" lnSpcReduction="20000"/>
          </a:bodyPr>
          <a:lstStyle/>
          <a:p>
            <a:pPr eaLnBrk="1" hangingPunct="1">
              <a:lnSpc>
                <a:spcPct val="120000"/>
              </a:lnSpc>
              <a:buFontTx/>
              <a:buChar char="•"/>
            </a:pPr>
            <a:r>
              <a:rPr lang="en-US" altLang="en-US" sz="9000" b="0" dirty="0" smtClean="0">
                <a:cs typeface="Arial" panose="020B0604020202020204" pitchFamily="34" charset="0"/>
              </a:rPr>
              <a:t>  Have a coach conversation every day</a:t>
            </a:r>
          </a:p>
          <a:p>
            <a:pPr eaLnBrk="1" hangingPunct="1">
              <a:lnSpc>
                <a:spcPct val="120000"/>
              </a:lnSpc>
              <a:buFontTx/>
              <a:buChar char="•"/>
            </a:pPr>
            <a:r>
              <a:rPr lang="en-US" altLang="en-US" sz="9000" b="0" dirty="0" smtClean="0">
                <a:cs typeface="Arial" panose="020B0604020202020204" pitchFamily="34" charset="0"/>
              </a:rPr>
              <a:t>  Live coaching, don’t pretend it</a:t>
            </a:r>
          </a:p>
          <a:p>
            <a:pPr eaLnBrk="1" hangingPunct="1">
              <a:lnSpc>
                <a:spcPct val="120000"/>
              </a:lnSpc>
              <a:buFontTx/>
              <a:buChar char="•"/>
            </a:pPr>
            <a:r>
              <a:rPr lang="en-US" altLang="en-US" sz="9000" b="0" dirty="0" smtClean="0">
                <a:cs typeface="Arial" panose="020B0604020202020204" pitchFamily="34" charset="0"/>
              </a:rPr>
              <a:t>  Make sure you have a coach for you</a:t>
            </a:r>
          </a:p>
          <a:p>
            <a:pPr eaLnBrk="1" hangingPunct="1">
              <a:lnSpc>
                <a:spcPct val="120000"/>
              </a:lnSpc>
              <a:buFontTx/>
              <a:buChar char="•"/>
            </a:pPr>
            <a:r>
              <a:rPr lang="en-US" altLang="en-US" sz="9000" b="0" dirty="0" smtClean="0">
                <a:cs typeface="Arial" panose="020B0604020202020204" pitchFamily="34" charset="0"/>
              </a:rPr>
              <a:t>  Build relationships, then coach</a:t>
            </a:r>
          </a:p>
          <a:p>
            <a:pPr eaLnBrk="1" hangingPunct="1">
              <a:lnSpc>
                <a:spcPct val="120000"/>
              </a:lnSpc>
              <a:buFontTx/>
              <a:buChar char="•"/>
            </a:pPr>
            <a:r>
              <a:rPr lang="en-US" altLang="en-US" sz="9000" b="0" dirty="0" smtClean="0">
                <a:cs typeface="Arial" panose="020B0604020202020204" pitchFamily="34" charset="0"/>
              </a:rPr>
              <a:t>  Remember coaching is listening, not telling</a:t>
            </a:r>
          </a:p>
        </p:txBody>
      </p:sp>
    </p:spTree>
    <p:extLst>
      <p:ext uri="{BB962C8B-B14F-4D97-AF65-F5344CB8AC3E}">
        <p14:creationId xmlns:p14="http://schemas.microsoft.com/office/powerpoint/2010/main" val="149520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475874" y="547688"/>
            <a:ext cx="9072396" cy="803275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4800" dirty="0" smtClean="0">
                <a:solidFill>
                  <a:srgbClr val="FF0000"/>
                </a:solidFill>
              </a:rPr>
              <a:t>Creating a coaching culture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28337" y="1694364"/>
            <a:ext cx="10595811" cy="4828674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3600" b="0" dirty="0" smtClean="0">
                <a:cs typeface="Arial" panose="020B0604020202020204" pitchFamily="34" charset="0"/>
              </a:rPr>
              <a:t>  Build on strengths, create energy for positive change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3600" b="0" dirty="0" smtClean="0">
                <a:cs typeface="Arial" panose="020B0604020202020204" pitchFamily="34" charset="0"/>
              </a:rPr>
              <a:t>  Value everyone’s differences and uniqueness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3600" b="0" dirty="0" smtClean="0">
                <a:cs typeface="Arial" panose="020B0604020202020204" pitchFamily="34" charset="0"/>
              </a:rPr>
              <a:t>  Have regular, consistent, structured conversations with each person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3600" b="0" dirty="0" smtClean="0">
                <a:cs typeface="Arial" panose="020B0604020202020204" pitchFamily="34" charset="0"/>
              </a:rPr>
              <a:t>  Plan and agree on stretch goals; review frequently</a:t>
            </a:r>
            <a:endParaRPr lang="en-GB" altLang="en-US" sz="3600" b="0" dirty="0" smtClean="0"/>
          </a:p>
        </p:txBody>
      </p:sp>
    </p:spTree>
    <p:extLst>
      <p:ext uri="{BB962C8B-B14F-4D97-AF65-F5344CB8AC3E}">
        <p14:creationId xmlns:p14="http://schemas.microsoft.com/office/powerpoint/2010/main" val="11066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0153" y="638677"/>
            <a:ext cx="6867525" cy="2628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250" y="3588670"/>
            <a:ext cx="3269330" cy="326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11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9537" y="352926"/>
            <a:ext cx="7034463" cy="1034716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Objectives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012" y="1650536"/>
            <a:ext cx="11558336" cy="3306476"/>
          </a:xfrm>
        </p:spPr>
        <p:txBody>
          <a:bodyPr>
            <a:normAutofit/>
          </a:bodyPr>
          <a:lstStyle/>
          <a:p>
            <a:pPr marL="0" indent="0">
              <a:lnSpc>
                <a:spcPct val="145000"/>
              </a:lnSpc>
              <a:buNone/>
            </a:pPr>
            <a:r>
              <a:rPr lang="en-GB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To enable participants to: </a:t>
            </a:r>
            <a:endParaRPr lang="en-GB" altLang="en-US" sz="3600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GB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  </a:t>
            </a:r>
            <a:r>
              <a:rPr lang="en-GB" alt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enhance </a:t>
            </a:r>
            <a:r>
              <a:rPr lang="en-GB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their coaching and mentoring skills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  use tools to support the coaching and mentoring process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090" y="4748463"/>
            <a:ext cx="6648910" cy="244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33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1642" y="240631"/>
            <a:ext cx="6168189" cy="794083"/>
          </a:xfrm>
        </p:spPr>
        <p:txBody>
          <a:bodyPr>
            <a:normAutofit/>
          </a:bodyPr>
          <a:lstStyle/>
          <a:p>
            <a:r>
              <a:rPr lang="en-US" altLang="en-US" sz="4800" dirty="0">
                <a:solidFill>
                  <a:srgbClr val="FF0000"/>
                </a:solidFill>
              </a:rPr>
              <a:t>Learning outcomes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758" y="1618451"/>
            <a:ext cx="11065042" cy="4990896"/>
          </a:xfrm>
        </p:spPr>
        <p:txBody>
          <a:bodyPr>
            <a:noAutofit/>
          </a:bodyPr>
          <a:lstStyle/>
          <a:p>
            <a:pPr marL="0" indent="0">
              <a:spcBef>
                <a:spcPct val="45000"/>
              </a:spcBef>
              <a:buNone/>
            </a:pPr>
            <a: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articipants will be able to</a:t>
            </a:r>
            <a: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altLang="en-US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/>
            </a:r>
            <a:br>
              <a:rPr lang="en-GB" altLang="en-US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r>
              <a:rPr lang="en-GB" altLang="en-US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/>
            </a:r>
            <a:br>
              <a:rPr lang="en-GB" altLang="en-US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</a:br>
            <a:r>
              <a:rPr lang="en-GB" altLang="en-US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1. </a:t>
            </a:r>
            <a:r>
              <a:rPr lang="en-GB" altLang="en-US" sz="32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en-GB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apply </a:t>
            </a:r>
            <a: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principles of coaching and mentoring in </a:t>
            </a:r>
            <a:b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their </a:t>
            </a:r>
            <a:r>
              <a:rPr lang="en-GB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school/department</a:t>
            </a:r>
            <a: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2.  explore a peer coaching model</a:t>
            </a:r>
            <a:b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3.  </a:t>
            </a:r>
            <a: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develop the skills needed to coach and mentor others</a:t>
            </a:r>
            <a:b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towards improved performance</a:t>
            </a:r>
            <a:b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4.  understand their own behaviour and its impact on </a:t>
            </a:r>
            <a:b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the coaching and mentoring relationship</a:t>
            </a:r>
            <a:b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32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5.  </a:t>
            </a:r>
            <a: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develop coaching and mentoring in the context of </a:t>
            </a:r>
            <a:b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their </a:t>
            </a:r>
            <a:r>
              <a:rPr lang="en-GB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school/department</a:t>
            </a:r>
            <a:endParaRPr lang="en-GB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83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894" y="509337"/>
            <a:ext cx="9372600" cy="1295400"/>
          </a:xfrm>
        </p:spPr>
        <p:txBody>
          <a:bodyPr/>
          <a:lstStyle/>
          <a:p>
            <a:r>
              <a:rPr lang="en-GB" altLang="en-US" dirty="0">
                <a:solidFill>
                  <a:srgbClr val="FF0000"/>
                </a:solidFill>
              </a:rPr>
              <a:t>What is coaching and mentoring?</a:t>
            </a:r>
            <a:r>
              <a:rPr lang="en-GB" altLang="en-US" dirty="0"/>
              <a:t/>
            </a:r>
            <a:br>
              <a:rPr lang="en-GB" alt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8464" y="1804737"/>
            <a:ext cx="9372600" cy="4483101"/>
          </a:xfrm>
        </p:spPr>
        <p:txBody>
          <a:bodyPr>
            <a:normAutofit/>
          </a:bodyPr>
          <a:lstStyle/>
          <a:p>
            <a:pPr>
              <a:buFontTx/>
              <a:buChar char="•"/>
            </a:pPr>
            <a:r>
              <a:rPr lang="en-GB" altLang="en-US" sz="3600" dirty="0" smtClean="0"/>
              <a:t>  Understanding </a:t>
            </a:r>
            <a:r>
              <a:rPr lang="en-GB" altLang="en-US" sz="3600" dirty="0"/>
              <a:t>ourselves </a:t>
            </a:r>
            <a:r>
              <a:rPr lang="en-GB" altLang="en-US" sz="3600" dirty="0">
                <a:cs typeface="Arial" panose="020B0604020202020204" pitchFamily="34" charset="0"/>
              </a:rPr>
              <a:t>–</a:t>
            </a:r>
            <a:r>
              <a:rPr lang="en-GB" altLang="en-US" sz="3600" dirty="0"/>
              <a:t> personal attributes</a:t>
            </a:r>
          </a:p>
          <a:p>
            <a:pPr>
              <a:buFontTx/>
              <a:buChar char="•"/>
            </a:pPr>
            <a:r>
              <a:rPr lang="en-GB" altLang="en-US" sz="3600" dirty="0"/>
              <a:t>  Traits</a:t>
            </a:r>
          </a:p>
          <a:p>
            <a:pPr>
              <a:buFontTx/>
              <a:buChar char="•"/>
            </a:pPr>
            <a:r>
              <a:rPr lang="en-GB" altLang="en-US" sz="3600" dirty="0"/>
              <a:t>  Active listening and questioning</a:t>
            </a:r>
          </a:p>
          <a:p>
            <a:pPr>
              <a:buFontTx/>
              <a:buChar char="•"/>
            </a:pPr>
            <a:r>
              <a:rPr lang="en-GB" altLang="en-US" sz="3600" dirty="0" smtClean="0"/>
              <a:t>  GROW</a:t>
            </a:r>
            <a:endParaRPr lang="en-US" altLang="en-US" sz="3600" dirty="0"/>
          </a:p>
        </p:txBody>
      </p:sp>
      <p:pic>
        <p:nvPicPr>
          <p:cNvPr id="1026" name="Picture 2" descr="Image result for coaching strategies for teachers clip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965" y="4013189"/>
            <a:ext cx="3673140" cy="255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57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78773" y="300791"/>
            <a:ext cx="8703427" cy="80327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dirty="0" smtClean="0">
                <a:solidFill>
                  <a:srgbClr val="FF0000"/>
                </a:solidFill>
                <a:cs typeface="Arial" panose="020B0604020202020204" pitchFamily="34" charset="0"/>
              </a:rPr>
              <a:t>A perspective on peer coaching</a:t>
            </a:r>
            <a:endParaRPr lang="en-GB" altLang="en-US" dirty="0" smtClean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1705059"/>
            <a:ext cx="10491536" cy="4817979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170000"/>
              </a:lnSpc>
              <a:buNone/>
            </a:pPr>
            <a:r>
              <a:rPr lang="en-US" altLang="en-US" sz="3200" dirty="0">
                <a:cs typeface="Arial" panose="020B0604020202020204" pitchFamily="34" charset="0"/>
              </a:rPr>
              <a:t>Coaching… is a confidential process through which two or more professional colleagues work together to reflect on current practices; expand, refine and build skills; share ideas; teach one another; conduct classroom research; or solve problems in the workplace</a:t>
            </a:r>
            <a:r>
              <a:rPr lang="en-US" altLang="en-US" sz="3200" dirty="0" smtClean="0">
                <a:cs typeface="Arial" panose="020B0604020202020204" pitchFamily="34" charset="0"/>
              </a:rPr>
              <a:t>.                                 </a:t>
            </a:r>
            <a:r>
              <a:rPr lang="en-US" altLang="en-US" sz="2800" dirty="0" smtClean="0">
                <a:cs typeface="Arial" panose="020B0604020202020204" pitchFamily="34" charset="0"/>
              </a:rPr>
              <a:t>(</a:t>
            </a:r>
            <a:r>
              <a:rPr lang="en-US" altLang="en-US" sz="2800" dirty="0">
                <a:cs typeface="Arial" panose="020B0604020202020204" pitchFamily="34" charset="0"/>
              </a:rPr>
              <a:t>Robbins, 1991)</a:t>
            </a:r>
            <a:endParaRPr lang="en-GB" altLang="en-US" sz="2800" dirty="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9677400" y="6248400"/>
            <a:ext cx="304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87188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838826" y="493295"/>
            <a:ext cx="8534985" cy="80327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dirty="0" smtClean="0">
                <a:solidFill>
                  <a:srgbClr val="FF0000"/>
                </a:solidFill>
                <a:cs typeface="Arial" panose="020B0604020202020204" pitchFamily="34" charset="0"/>
              </a:rPr>
              <a:t>A perspective on mentoring</a:t>
            </a:r>
            <a:endParaRPr lang="en-GB" altLang="en-US" dirty="0" smtClean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7095" y="1943684"/>
            <a:ext cx="11004884" cy="4579353"/>
          </a:xfrm>
        </p:spPr>
        <p:txBody>
          <a:bodyPr>
            <a:normAutofit fontScale="92500"/>
          </a:bodyPr>
          <a:lstStyle/>
          <a:p>
            <a:pPr marL="0" indent="0" eaLnBrk="1" hangingPunct="1">
              <a:lnSpc>
                <a:spcPct val="170000"/>
              </a:lnSpc>
              <a:buNone/>
            </a:pPr>
            <a:r>
              <a:rPr lang="en-US" altLang="en-US" sz="3600" dirty="0">
                <a:cs typeface="Arial" panose="020B0604020202020204" pitchFamily="34" charset="0"/>
              </a:rPr>
              <a:t>Mentoring relates primarily to the identification and nurturing of potential for the whole person; it can be a long term relationship, where the goals may change but are always set by the learner. The learner owns both the goals and the process.</a:t>
            </a:r>
          </a:p>
          <a:p>
            <a:pPr marL="0" indent="0" algn="r" eaLnBrk="1" hangingPunct="1">
              <a:lnSpc>
                <a:spcPct val="170000"/>
              </a:lnSpc>
              <a:buNone/>
            </a:pPr>
            <a:r>
              <a:rPr lang="en-US" altLang="en-US" sz="3000" dirty="0">
                <a:cs typeface="Arial" panose="020B0604020202020204" pitchFamily="34" charset="0"/>
              </a:rPr>
              <a:t>(Megginson and Clutterbuck, 2004)</a:t>
            </a:r>
            <a:endParaRPr lang="en-GB" altLang="en-US" sz="3000" dirty="0" smtClean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9677400" y="6248400"/>
            <a:ext cx="304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20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29301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4947" y="224590"/>
            <a:ext cx="8097253" cy="803275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4800" dirty="0" smtClean="0">
                <a:solidFill>
                  <a:srgbClr val="FF0000"/>
                </a:solidFill>
              </a:rPr>
              <a:t>Coaching and Mentoring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768" y="1160003"/>
            <a:ext cx="11117179" cy="5225716"/>
          </a:xfrm>
        </p:spPr>
        <p:txBody>
          <a:bodyPr>
            <a:noAutofit/>
          </a:bodyPr>
          <a:lstStyle/>
          <a:p>
            <a:pPr marL="0" eaLnBrk="1" hangingPunct="1">
              <a:lnSpc>
                <a:spcPct val="100000"/>
              </a:lnSpc>
            </a:pPr>
            <a:r>
              <a:rPr lang="en-US" altLang="en-US" sz="3600" dirty="0" smtClean="0">
                <a:cs typeface="Arial" panose="020B0604020202020204" pitchFamily="34" charset="0"/>
              </a:rPr>
              <a:t>Key principles</a:t>
            </a:r>
          </a:p>
          <a:p>
            <a:pPr marL="685800" lvl="5">
              <a:lnSpc>
                <a:spcPct val="100000"/>
              </a:lnSpc>
            </a:pPr>
            <a:r>
              <a:rPr lang="en-US" altLang="en-US" sz="3000" dirty="0">
                <a:cs typeface="Arial" panose="020B0604020202020204" pitchFamily="34" charset="0"/>
              </a:rPr>
              <a:t>Awareness and responsibility</a:t>
            </a:r>
          </a:p>
          <a:p>
            <a:pPr marL="0" eaLnBrk="1" hangingPunct="1">
              <a:lnSpc>
                <a:spcPct val="100000"/>
              </a:lnSpc>
            </a:pPr>
            <a:r>
              <a:rPr lang="en-US" altLang="en-US" sz="3600" dirty="0" smtClean="0">
                <a:cs typeface="Arial" panose="020B0604020202020204" pitchFamily="34" charset="0"/>
              </a:rPr>
              <a:t>Skills</a:t>
            </a:r>
          </a:p>
          <a:p>
            <a:pPr marL="685800" lvl="5">
              <a:lnSpc>
                <a:spcPct val="100000"/>
              </a:lnSpc>
            </a:pPr>
            <a:r>
              <a:rPr lang="en-US" altLang="en-US" sz="3000" dirty="0">
                <a:cs typeface="Arial" panose="020B0604020202020204" pitchFamily="34" charset="0"/>
              </a:rPr>
              <a:t>Effective questioning</a:t>
            </a:r>
          </a:p>
          <a:p>
            <a:pPr marL="685800" lvl="5">
              <a:lnSpc>
                <a:spcPct val="100000"/>
              </a:lnSpc>
            </a:pPr>
            <a:r>
              <a:rPr lang="en-US" altLang="en-US" sz="3000" dirty="0">
                <a:cs typeface="Arial" panose="020B0604020202020204" pitchFamily="34" charset="0"/>
              </a:rPr>
              <a:t>Active listening</a:t>
            </a:r>
          </a:p>
          <a:p>
            <a:pPr marL="685800" lvl="5">
              <a:lnSpc>
                <a:spcPct val="100000"/>
              </a:lnSpc>
            </a:pPr>
            <a:r>
              <a:rPr lang="en-US" altLang="en-US" sz="3000" dirty="0">
                <a:cs typeface="Arial" panose="020B0604020202020204" pitchFamily="34" charset="0"/>
              </a:rPr>
              <a:t>Self-reflection</a:t>
            </a:r>
          </a:p>
          <a:p>
            <a:pPr marL="685800" lvl="5">
              <a:lnSpc>
                <a:spcPct val="100000"/>
              </a:lnSpc>
            </a:pPr>
            <a:r>
              <a:rPr lang="en-US" altLang="en-US" sz="3000" dirty="0">
                <a:cs typeface="Arial" panose="020B0604020202020204" pitchFamily="34" charset="0"/>
              </a:rPr>
              <a:t>Empathy</a:t>
            </a:r>
          </a:p>
          <a:p>
            <a:pPr marL="0" eaLnBrk="1" hangingPunct="1">
              <a:lnSpc>
                <a:spcPct val="100000"/>
              </a:lnSpc>
            </a:pPr>
            <a:r>
              <a:rPr lang="en-GB" altLang="en-US" sz="3600" dirty="0" smtClean="0">
                <a:cs typeface="Arial" panose="020B0604020202020204" pitchFamily="34" charset="0"/>
              </a:rPr>
              <a:t>Behaviours</a:t>
            </a:r>
          </a:p>
          <a:p>
            <a:pPr marL="685800" lvl="5">
              <a:lnSpc>
                <a:spcPct val="100000"/>
              </a:lnSpc>
            </a:pPr>
            <a:r>
              <a:rPr lang="en-US" altLang="en-US" sz="3000" dirty="0">
                <a:cs typeface="Arial" panose="020B0604020202020204" pitchFamily="34" charset="0"/>
              </a:rPr>
              <a:t>Personal hidden drivers</a:t>
            </a:r>
            <a:endParaRPr lang="en-GB" altLang="en-US" sz="3000" dirty="0"/>
          </a:p>
        </p:txBody>
      </p:sp>
      <p:sp>
        <p:nvSpPr>
          <p:cNvPr id="2" name="AutoShape 2" descr="Image result for coaching and mentoring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s://thumbs.dreamstime.com/z/coaching-mentoring-skills-concept-d-diagram-364380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044" y="1639844"/>
            <a:ext cx="5577684" cy="456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00463" y="738188"/>
            <a:ext cx="8827754" cy="803275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4800" dirty="0" smtClean="0">
                <a:solidFill>
                  <a:srgbClr val="FF0000"/>
                </a:solidFill>
              </a:rPr>
              <a:t>Critical factors for success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3137" y="1775368"/>
            <a:ext cx="11758863" cy="4239126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4100" dirty="0" smtClean="0">
                <a:cs typeface="Arial" panose="020B0604020202020204" pitchFamily="34" charset="0"/>
              </a:rPr>
              <a:t>  Context</a:t>
            </a:r>
            <a:endParaRPr lang="en-US" altLang="en-US" sz="4100" dirty="0"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4100" dirty="0">
                <a:cs typeface="Arial" panose="020B0604020202020204" pitchFamily="34" charset="0"/>
              </a:rPr>
              <a:t>  The outcome matters to the individual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4100" dirty="0">
                <a:cs typeface="Arial" panose="020B0604020202020204" pitchFamily="34" charset="0"/>
              </a:rPr>
              <a:t>  The outcome matters to the </a:t>
            </a:r>
            <a:r>
              <a:rPr lang="en-GB" altLang="en-US" sz="4100" dirty="0" smtClean="0">
                <a:cs typeface="Arial" panose="020B0604020202020204" pitchFamily="34" charset="0"/>
              </a:rPr>
              <a:t>school</a:t>
            </a:r>
            <a:r>
              <a:rPr lang="en-US" altLang="en-US" sz="4100" dirty="0" smtClean="0">
                <a:cs typeface="Arial" panose="020B0604020202020204" pitchFamily="34" charset="0"/>
              </a:rPr>
              <a:t> or department</a:t>
            </a:r>
            <a:endParaRPr lang="en-US" altLang="en-US" sz="4100" dirty="0"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4100" dirty="0">
                <a:cs typeface="Arial" panose="020B0604020202020204" pitchFamily="34" charset="0"/>
              </a:rPr>
              <a:t>  There are tangible measures of success</a:t>
            </a:r>
            <a:endParaRPr lang="en-US" altLang="en-US" sz="4100" dirty="0">
              <a:solidFill>
                <a:srgbClr val="800080"/>
              </a:solidFill>
              <a:cs typeface="Arial" panose="020B0604020202020204" pitchFamily="34" charset="0"/>
            </a:endParaRPr>
          </a:p>
          <a:p>
            <a:pPr eaLnBrk="1" hangingPunct="1"/>
            <a:endParaRPr lang="en-GB" altLang="en-US" sz="4100" dirty="0"/>
          </a:p>
        </p:txBody>
      </p:sp>
    </p:spTree>
    <p:extLst>
      <p:ext uri="{BB962C8B-B14F-4D97-AF65-F5344CB8AC3E}">
        <p14:creationId xmlns:p14="http://schemas.microsoft.com/office/powerpoint/2010/main" val="271820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950828" y="316832"/>
            <a:ext cx="8518943" cy="803275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sz="4800" dirty="0" smtClean="0">
                <a:solidFill>
                  <a:srgbClr val="FF0000"/>
                </a:solidFill>
              </a:rPr>
              <a:t>The Peer Coaching model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7537"/>
            <a:ext cx="11871158" cy="4411579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3600" dirty="0">
                <a:cs typeface="Arial" panose="020B0604020202020204" pitchFamily="34" charset="0"/>
              </a:rPr>
              <a:t>  Non-directive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3600" dirty="0">
                <a:cs typeface="Arial" panose="020B0604020202020204" pitchFamily="34" charset="0"/>
              </a:rPr>
              <a:t>  The teacher is </a:t>
            </a:r>
            <a:r>
              <a:rPr lang="en-US" altLang="en-US" sz="3600" dirty="0" err="1" smtClean="0">
                <a:cs typeface="Arial" panose="020B0604020202020204" pitchFamily="34" charset="0"/>
              </a:rPr>
              <a:t>te</a:t>
            </a:r>
            <a:r>
              <a:rPr lang="en-US" altLang="en-US" sz="3600" dirty="0" smtClean="0">
                <a:cs typeface="Arial" panose="020B0604020202020204" pitchFamily="34" charset="0"/>
              </a:rPr>
              <a:t> </a:t>
            </a:r>
            <a:r>
              <a:rPr lang="en-US" altLang="en-US" sz="3600" dirty="0">
                <a:cs typeface="Arial" panose="020B0604020202020204" pitchFamily="34" charset="0"/>
              </a:rPr>
              <a:t>expert, not the coach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US" altLang="en-US" sz="3600" dirty="0">
                <a:cs typeface="Arial" panose="020B0604020202020204" pitchFamily="34" charset="0"/>
              </a:rPr>
              <a:t>  The coach is the expert at facilitating reflection and learning</a:t>
            </a:r>
          </a:p>
          <a:p>
            <a:pPr eaLnBrk="1" hangingPunct="1">
              <a:lnSpc>
                <a:spcPct val="100000"/>
              </a:lnSpc>
            </a:pPr>
            <a:endParaRPr lang="en-GB" altLang="en-US" sz="3600" dirty="0" smtClean="0"/>
          </a:p>
        </p:txBody>
      </p:sp>
      <p:sp>
        <p:nvSpPr>
          <p:cNvPr id="2" name="AutoShape 2" descr="Image result for coaching and mentoring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712" y="3636029"/>
            <a:ext cx="3310941" cy="3238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1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heme/theme1.xml><?xml version="1.0" encoding="utf-8"?>
<a:theme xmlns:a="http://schemas.openxmlformats.org/drawingml/2006/main" name="Wireframe Building 16x9">
  <a:themeElements>
    <a:clrScheme name="WireframeBuilding">
      <a:dk1>
        <a:srgbClr val="404040"/>
      </a:dk1>
      <a:lt1>
        <a:sysClr val="window" lastClr="FFFFFF"/>
      </a:lt1>
      <a:dk2>
        <a:srgbClr val="000000"/>
      </a:dk2>
      <a:lt2>
        <a:srgbClr val="E4F9F9"/>
      </a:lt2>
      <a:accent1>
        <a:srgbClr val="1BDCFF"/>
      </a:accent1>
      <a:accent2>
        <a:srgbClr val="3AC673"/>
      </a:accent2>
      <a:accent3>
        <a:srgbClr val="F6BD1E"/>
      </a:accent3>
      <a:accent4>
        <a:srgbClr val="C74167"/>
      </a:accent4>
      <a:accent5>
        <a:srgbClr val="F17E1F"/>
      </a:accent5>
      <a:accent6>
        <a:srgbClr val="6681CC"/>
      </a:accent6>
      <a:hlink>
        <a:srgbClr val="F17E1F"/>
      </a:hlink>
      <a:folHlink>
        <a:srgbClr val="969696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WireframeBuilding">
      <a:dk1>
        <a:srgbClr val="404040"/>
      </a:dk1>
      <a:lt1>
        <a:sysClr val="window" lastClr="FFFFFF"/>
      </a:lt1>
      <a:dk2>
        <a:srgbClr val="000000"/>
      </a:dk2>
      <a:lt2>
        <a:srgbClr val="E4F9F9"/>
      </a:lt2>
      <a:accent1>
        <a:srgbClr val="1BDCFF"/>
      </a:accent1>
      <a:accent2>
        <a:srgbClr val="3AC673"/>
      </a:accent2>
      <a:accent3>
        <a:srgbClr val="F6BD1E"/>
      </a:accent3>
      <a:accent4>
        <a:srgbClr val="C74167"/>
      </a:accent4>
      <a:accent5>
        <a:srgbClr val="F17E1F"/>
      </a:accent5>
      <a:accent6>
        <a:srgbClr val="6681CC"/>
      </a:accent6>
      <a:hlink>
        <a:srgbClr val="F17E1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WireframeBuilding">
      <a:dk1>
        <a:srgbClr val="404040"/>
      </a:dk1>
      <a:lt1>
        <a:sysClr val="window" lastClr="FFFFFF"/>
      </a:lt1>
      <a:dk2>
        <a:srgbClr val="000000"/>
      </a:dk2>
      <a:lt2>
        <a:srgbClr val="E4F9F9"/>
      </a:lt2>
      <a:accent1>
        <a:srgbClr val="1BDCFF"/>
      </a:accent1>
      <a:accent2>
        <a:srgbClr val="3AC673"/>
      </a:accent2>
      <a:accent3>
        <a:srgbClr val="F6BD1E"/>
      </a:accent3>
      <a:accent4>
        <a:srgbClr val="C74167"/>
      </a:accent4>
      <a:accent5>
        <a:srgbClr val="F17E1F"/>
      </a:accent5>
      <a:accent6>
        <a:srgbClr val="6681CC"/>
      </a:accent6>
      <a:hlink>
        <a:srgbClr val="F17E1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1EF0E57-12D2-4B54-A790-AA6D167593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wireframe building presentation (widescreen)</Template>
  <TotalTime>0</TotalTime>
  <Words>587</Words>
  <Application>Microsoft Office PowerPoint</Application>
  <PresentationFormat>Widescreen</PresentationFormat>
  <Paragraphs>125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 Unicode MS</vt:lpstr>
      <vt:lpstr>Arial</vt:lpstr>
      <vt:lpstr>Calibri</vt:lpstr>
      <vt:lpstr>Verdana</vt:lpstr>
      <vt:lpstr>Wingdings</vt:lpstr>
      <vt:lpstr>Wireframe Building 16x9</vt:lpstr>
      <vt:lpstr>Coaching Strategies</vt:lpstr>
      <vt:lpstr>Objectives</vt:lpstr>
      <vt:lpstr>Learning outcomes</vt:lpstr>
      <vt:lpstr>What is coaching and mentoring? </vt:lpstr>
      <vt:lpstr>A perspective on peer coaching</vt:lpstr>
      <vt:lpstr>A perspective on mentoring</vt:lpstr>
      <vt:lpstr>Coaching and Mentoring</vt:lpstr>
      <vt:lpstr>Critical factors for success</vt:lpstr>
      <vt:lpstr>The Peer Coaching model</vt:lpstr>
      <vt:lpstr>Coaching behavioUrs</vt:lpstr>
      <vt:lpstr>Coaching behaviours</vt:lpstr>
      <vt:lpstr>Coaching contract</vt:lpstr>
      <vt:lpstr>GROW steps</vt:lpstr>
      <vt:lpstr>The GROW model</vt:lpstr>
      <vt:lpstr>Feedback </vt:lpstr>
      <vt:lpstr>Creating a coaching culture</vt:lpstr>
      <vt:lpstr>Creating a coaching culture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2016-07-13T06:09:44Z</dcterms:created>
  <dcterms:modified xsi:type="dcterms:W3CDTF">2016-07-13T23:22:59Z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TC030310279991</vt:lpwstr>
  </property>
</Properties>
</file>